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4" r:id="rId3"/>
    <p:sldId id="305" r:id="rId4"/>
    <p:sldId id="289" r:id="rId5"/>
    <p:sldId id="290" r:id="rId6"/>
    <p:sldId id="302" r:id="rId7"/>
    <p:sldId id="303" r:id="rId8"/>
    <p:sldId id="294" r:id="rId9"/>
    <p:sldId id="299" r:id="rId10"/>
    <p:sldId id="307" r:id="rId11"/>
    <p:sldId id="306" r:id="rId12"/>
    <p:sldId id="300" r:id="rId13"/>
    <p:sldId id="309" r:id="rId14"/>
    <p:sldId id="308" r:id="rId15"/>
    <p:sldId id="268" r:id="rId16"/>
  </p:sldIdLst>
  <p:sldSz cx="9144000" cy="6858000" type="screen4x3"/>
  <p:notesSz cx="6669088" cy="9775825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D506B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896"/>
    <a:srgbClr val="F3EFEC"/>
    <a:srgbClr val="3A6772"/>
    <a:srgbClr val="256687"/>
    <a:srgbClr val="3289B4"/>
    <a:srgbClr val="375D75"/>
    <a:srgbClr val="1683AE"/>
    <a:srgbClr val="1891C2"/>
    <a:srgbClr val="126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 amb tema 1 - èmfasi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Estil mitjà 2 - èmfas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 mitjà 2 - èmfasi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 mitjà 2 - èmfasi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Estil mitjà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 mitjà 4 - èmfas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63" autoAdjust="0"/>
    <p:restoredTop sz="94301" autoAdjust="0"/>
  </p:normalViewPr>
  <p:slideViewPr>
    <p:cSldViewPr>
      <p:cViewPr varScale="1">
        <p:scale>
          <a:sx n="81" d="100"/>
          <a:sy n="81" d="100"/>
        </p:scale>
        <p:origin x="846" y="96"/>
      </p:cViewPr>
      <p:guideLst>
        <p:guide orient="horz" pos="2160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-3402" y="-108"/>
      </p:cViewPr>
      <p:guideLst>
        <p:guide orient="horz" pos="3079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838" cy="488950"/>
          </a:xfrm>
          <a:prstGeom prst="rect">
            <a:avLst/>
          </a:prstGeom>
        </p:spPr>
        <p:txBody>
          <a:bodyPr vert="horz" lIns="91204" tIns="45602" rIns="91204" bIns="45602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776664" y="1"/>
            <a:ext cx="2890837" cy="488950"/>
          </a:xfrm>
          <a:prstGeom prst="rect">
            <a:avLst/>
          </a:prstGeom>
        </p:spPr>
        <p:txBody>
          <a:bodyPr vert="horz" lIns="91204" tIns="45602" rIns="91204" bIns="45602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6D0310C2-8024-46F1-B3AF-618523A7DC77}" type="datetimeFigureOut">
              <a:rPr lang="ca-ES"/>
              <a:pPr>
                <a:defRPr/>
              </a:pPr>
              <a:t>29/09/2017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9285288"/>
            <a:ext cx="2890838" cy="488950"/>
          </a:xfrm>
          <a:prstGeom prst="rect">
            <a:avLst/>
          </a:prstGeom>
        </p:spPr>
        <p:txBody>
          <a:bodyPr vert="horz" lIns="91204" tIns="45602" rIns="91204" bIns="45602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776664" y="9285288"/>
            <a:ext cx="2890837" cy="488950"/>
          </a:xfrm>
          <a:prstGeom prst="rect">
            <a:avLst/>
          </a:prstGeom>
        </p:spPr>
        <p:txBody>
          <a:bodyPr vert="horz" wrap="square" lIns="91204" tIns="45602" rIns="91204" bIns="4560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EB3937-A753-47CB-A67C-2EF45E73790E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66384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838" cy="488950"/>
          </a:xfrm>
          <a:prstGeom prst="rect">
            <a:avLst/>
          </a:prstGeom>
        </p:spPr>
        <p:txBody>
          <a:bodyPr vert="horz" lIns="91204" tIns="45602" rIns="91204" bIns="4560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776664" y="1"/>
            <a:ext cx="2890837" cy="488950"/>
          </a:xfrm>
          <a:prstGeom prst="rect">
            <a:avLst/>
          </a:prstGeom>
        </p:spPr>
        <p:txBody>
          <a:bodyPr vert="horz" lIns="91204" tIns="45602" rIns="91204" bIns="4560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1879C2-82AB-42A1-91C1-351AE3C34EF1}" type="datetimeFigureOut">
              <a:rPr lang="ca-ES"/>
              <a:pPr>
                <a:defRPr/>
              </a:pPr>
              <a:t>29/09/2017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89000" y="731838"/>
            <a:ext cx="4891088" cy="366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04" tIns="45602" rIns="91204" bIns="45602" rtlCol="0" anchor="ctr"/>
          <a:lstStyle/>
          <a:p>
            <a:pPr lvl="0"/>
            <a:endParaRPr lang="ca-ES" noProof="0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66750" y="4643438"/>
            <a:ext cx="5335588" cy="4398962"/>
          </a:xfrm>
          <a:prstGeom prst="rect">
            <a:avLst/>
          </a:prstGeom>
        </p:spPr>
        <p:txBody>
          <a:bodyPr vert="horz" lIns="91204" tIns="45602" rIns="91204" bIns="45602" rtlCol="0"/>
          <a:lstStyle/>
          <a:p>
            <a:pPr lvl="0"/>
            <a:r>
              <a:rPr lang="ca-ES" noProof="0" smtClean="0"/>
              <a:t>Feu clic aquí per editar estils</a:t>
            </a:r>
          </a:p>
          <a:p>
            <a:pPr lvl="1"/>
            <a:r>
              <a:rPr lang="ca-ES" noProof="0" smtClean="0"/>
              <a:t>Segon nivell</a:t>
            </a:r>
          </a:p>
          <a:p>
            <a:pPr lvl="2"/>
            <a:r>
              <a:rPr lang="ca-ES" noProof="0" smtClean="0"/>
              <a:t>Tercer nivell</a:t>
            </a:r>
          </a:p>
          <a:p>
            <a:pPr lvl="3"/>
            <a:r>
              <a:rPr lang="ca-ES" noProof="0" smtClean="0"/>
              <a:t>Quart nivell</a:t>
            </a:r>
          </a:p>
          <a:p>
            <a:pPr lvl="4"/>
            <a:r>
              <a:rPr lang="ca-ES" noProof="0" smtClean="0"/>
              <a:t>Cinquè nivell</a:t>
            </a:r>
            <a:endParaRPr lang="ca-ES" noProof="0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9285288"/>
            <a:ext cx="2890838" cy="488950"/>
          </a:xfrm>
          <a:prstGeom prst="rect">
            <a:avLst/>
          </a:prstGeom>
        </p:spPr>
        <p:txBody>
          <a:bodyPr vert="horz" lIns="91204" tIns="45602" rIns="91204" bIns="4560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776664" y="9285288"/>
            <a:ext cx="2890837" cy="488950"/>
          </a:xfrm>
          <a:prstGeom prst="rect">
            <a:avLst/>
          </a:prstGeom>
        </p:spPr>
        <p:txBody>
          <a:bodyPr vert="horz" wrap="square" lIns="91204" tIns="45602" rIns="91204" bIns="4560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F1BA4FA-B767-4194-A8D5-B853142A0B36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110225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1BA4FA-B767-4194-A8D5-B853142A0B36}" type="slidenum">
              <a:rPr lang="ca-ES" altLang="ca-ES" smtClean="0"/>
              <a:pPr>
                <a:defRPr/>
              </a:pPr>
              <a:t>14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95148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ol i comi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9" descr="ppac_h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063" y="476250"/>
            <a:ext cx="38258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772400" cy="12528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ca-ES" dirty="0" smtClean="0"/>
              <a:t>Feu clic aquí per editar l'estil</a:t>
            </a:r>
            <a:endParaRPr lang="ca-ES" dirty="0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613360" y="3814072"/>
            <a:ext cx="7772400" cy="763200"/>
          </a:xfrm>
        </p:spPr>
        <p:txBody>
          <a:bodyPr/>
          <a:lstStyle>
            <a:lvl1pPr marL="0" indent="0" algn="ctr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dirty="0" smtClean="0"/>
              <a:t>Feu clic aquí per editar l'estil de subtítols del patró</a:t>
            </a:r>
            <a:endParaRPr lang="ca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de títol i comi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ptpresi_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863" y="374650"/>
            <a:ext cx="418941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3290400"/>
            <a:ext cx="7772400" cy="12528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ca-ES" dirty="0" smtClean="0"/>
              <a:t>Feu clic aquí per editar l'estil</a:t>
            </a:r>
            <a:endParaRPr lang="ca-ES" dirty="0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687600" y="4827600"/>
            <a:ext cx="7772400" cy="763200"/>
          </a:xfrm>
        </p:spPr>
        <p:txBody>
          <a:bodyPr/>
          <a:lstStyle>
            <a:lvl1pPr marL="0" indent="0" algn="ctr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dirty="0" smtClean="0"/>
              <a:t>Feu clic aquí per editar l'estil de subtítols del patró</a:t>
            </a:r>
            <a:endParaRPr lang="ca-ES" dirty="0"/>
          </a:p>
        </p:txBody>
      </p:sp>
      <p:sp>
        <p:nvSpPr>
          <p:cNvPr id="5" name="Contenidor de número de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A7FD-0E52-4222-98E9-00C0F6487D3A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524750" y="594995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pic>
        <p:nvPicPr>
          <p:cNvPr id="7" name="Imatge 9" descr="logo_llibres_blanc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7688" y="6165850"/>
            <a:ext cx="3651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57188" y="618332"/>
            <a:ext cx="8570912" cy="506412"/>
          </a:xfrm>
        </p:spPr>
        <p:txBody>
          <a:bodyPr/>
          <a:lstStyle>
            <a:lvl1pPr>
              <a:defRPr baseline="0">
                <a:solidFill>
                  <a:srgbClr val="355D67"/>
                </a:solidFill>
              </a:defRPr>
            </a:lvl1pPr>
          </a:lstStyle>
          <a:p>
            <a:r>
              <a:rPr lang="ca-ES" smtClean="0"/>
              <a:t>Feu clic aquí per editar l'estil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6400" y="2059201"/>
            <a:ext cx="8464072" cy="3674056"/>
          </a:xfrm>
        </p:spPr>
        <p:txBody>
          <a:bodyPr/>
          <a:lstStyle/>
          <a:p>
            <a:pPr lvl="0"/>
            <a:r>
              <a:rPr lang="ca-ES" dirty="0" smtClean="0"/>
              <a:t>Feu clic aquí per editar estils</a:t>
            </a:r>
          </a:p>
          <a:p>
            <a:pPr lvl="1"/>
            <a:r>
              <a:rPr lang="ca-ES" dirty="0" smtClean="0"/>
              <a:t>Segon nivell</a:t>
            </a:r>
          </a:p>
          <a:p>
            <a:pPr lvl="2"/>
            <a:r>
              <a:rPr lang="ca-ES" dirty="0" smtClean="0"/>
              <a:t>Tercer nivell</a:t>
            </a:r>
          </a:p>
          <a:p>
            <a:pPr lvl="3"/>
            <a:r>
              <a:rPr lang="ca-ES" dirty="0" smtClean="0"/>
              <a:t>Quart nivell</a:t>
            </a:r>
          </a:p>
          <a:p>
            <a:pPr lvl="4"/>
            <a:r>
              <a:rPr lang="ca-ES" dirty="0" smtClean="0"/>
              <a:t>Cinquè nivell</a:t>
            </a:r>
            <a:endParaRPr lang="ca-ES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13"/>
          </p:nvPr>
        </p:nvSpPr>
        <p:spPr>
          <a:xfrm>
            <a:off x="356399" y="1268413"/>
            <a:ext cx="8571600" cy="428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="1"/>
            </a:lvl1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8" name="Contenidor de número de diapositiva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7493F-7861-4A5B-9D14-1CEC658406B9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ol i objectes sens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or recte 4"/>
          <p:cNvCxnSpPr/>
          <p:nvPr/>
        </p:nvCxnSpPr>
        <p:spPr>
          <a:xfrm>
            <a:off x="468313" y="1073150"/>
            <a:ext cx="83835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a-ES" dirty="0" smtClean="0"/>
              <a:t>Feu clic aquí per editar l'estil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6400" y="2059200"/>
            <a:ext cx="8464072" cy="4106103"/>
          </a:xfrm>
        </p:spPr>
        <p:txBody>
          <a:bodyPr/>
          <a:lstStyle>
            <a:lvl1pPr>
              <a:buClr>
                <a:srgbClr val="0D506B"/>
              </a:buClr>
              <a:buFont typeface="Wingdings" pitchFamily="2" charset="2"/>
              <a:buChar char="q"/>
              <a:defRPr/>
            </a:lvl1pPr>
          </a:lstStyle>
          <a:p>
            <a:pPr lvl="0"/>
            <a:r>
              <a:rPr lang="ca-ES" dirty="0" smtClean="0"/>
              <a:t>Feu clic aquí per editar estils</a:t>
            </a:r>
          </a:p>
          <a:p>
            <a:pPr lvl="1"/>
            <a:r>
              <a:rPr lang="ca-ES" dirty="0" smtClean="0"/>
              <a:t>Segon nivell</a:t>
            </a:r>
          </a:p>
          <a:p>
            <a:pPr lvl="2"/>
            <a:r>
              <a:rPr lang="ca-ES" dirty="0" smtClean="0"/>
              <a:t>Tercer nivell</a:t>
            </a:r>
          </a:p>
          <a:p>
            <a:pPr lvl="3"/>
            <a:r>
              <a:rPr lang="ca-ES" dirty="0" smtClean="0"/>
              <a:t>Quart nivell</a:t>
            </a:r>
          </a:p>
          <a:p>
            <a:pPr lvl="4"/>
            <a:r>
              <a:rPr lang="ca-ES" dirty="0" smtClean="0"/>
              <a:t>Cinquè nivell</a:t>
            </a:r>
            <a:endParaRPr lang="ca-ES" dirty="0"/>
          </a:p>
        </p:txBody>
      </p:sp>
      <p:sp>
        <p:nvSpPr>
          <p:cNvPr id="8" name="Contenidor de text 4"/>
          <p:cNvSpPr>
            <a:spLocks noGrp="1"/>
          </p:cNvSpPr>
          <p:nvPr>
            <p:ph type="body" sz="quarter" idx="13"/>
          </p:nvPr>
        </p:nvSpPr>
        <p:spPr>
          <a:xfrm>
            <a:off x="356399" y="1268413"/>
            <a:ext cx="8571600" cy="428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="1"/>
            </a:lvl1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9BC0C-393B-46EE-B052-AA36DA80CB1B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 sense nive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a-ES" dirty="0" smtClean="0"/>
              <a:t>Feu clic aquí per editar l'estil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6400" y="2059200"/>
            <a:ext cx="8464072" cy="3530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a-ES" dirty="0" smtClean="0"/>
              <a:t>Feu clic aquí per editar estils</a:t>
            </a:r>
          </a:p>
        </p:txBody>
      </p:sp>
      <p:sp>
        <p:nvSpPr>
          <p:cNvPr id="7" name="Contenidor de text 4"/>
          <p:cNvSpPr>
            <a:spLocks noGrp="1"/>
          </p:cNvSpPr>
          <p:nvPr>
            <p:ph type="body" sz="quarter" idx="13"/>
          </p:nvPr>
        </p:nvSpPr>
        <p:spPr>
          <a:xfrm>
            <a:off x="356399" y="1268413"/>
            <a:ext cx="8571600" cy="428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="1"/>
            </a:lvl1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número de diapositiva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189F6-C7F7-497E-9548-8397CB2C17C2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s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a-ES" dirty="0" smtClean="0"/>
              <a:t>Feu clic aquí per editar l'estil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356400" y="2059201"/>
            <a:ext cx="4038600" cy="3674055"/>
          </a:xfrm>
        </p:spPr>
        <p:txBody>
          <a:bodyPr/>
          <a:lstStyle>
            <a:lvl1pPr>
              <a:buClr>
                <a:srgbClr val="0D506B"/>
              </a:buClr>
              <a:buFont typeface="Wingdings" pitchFamily="2" charset="2"/>
              <a:buChar char="q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dirty="0" smtClean="0"/>
              <a:t>Feu clic aquí per editar estils</a:t>
            </a:r>
          </a:p>
          <a:p>
            <a:pPr lvl="1"/>
            <a:r>
              <a:rPr lang="ca-ES" dirty="0" smtClean="0"/>
              <a:t>Segon nivell</a:t>
            </a:r>
          </a:p>
          <a:p>
            <a:pPr lvl="2"/>
            <a:r>
              <a:rPr lang="ca-ES" dirty="0" smtClean="0"/>
              <a:t>Tercer nivell</a:t>
            </a:r>
          </a:p>
          <a:p>
            <a:pPr lvl="3"/>
            <a:r>
              <a:rPr lang="ca-ES" dirty="0" smtClean="0"/>
              <a:t>Quart nivell</a:t>
            </a:r>
          </a:p>
          <a:p>
            <a:pPr lvl="4"/>
            <a:r>
              <a:rPr lang="ca-ES" dirty="0" smtClean="0"/>
              <a:t>Cinquè nivell</a:t>
            </a:r>
            <a:endParaRPr lang="ca-ES" dirty="0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2059201"/>
            <a:ext cx="4038600" cy="367405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dirty="0" smtClean="0"/>
              <a:t>Feu clic aquí per editar estils</a:t>
            </a:r>
          </a:p>
          <a:p>
            <a:pPr lvl="1"/>
            <a:r>
              <a:rPr lang="ca-ES" dirty="0" smtClean="0"/>
              <a:t>Segon nivell</a:t>
            </a:r>
          </a:p>
          <a:p>
            <a:pPr lvl="2"/>
            <a:r>
              <a:rPr lang="ca-ES" dirty="0" smtClean="0"/>
              <a:t>Tercer nivell</a:t>
            </a:r>
          </a:p>
          <a:p>
            <a:pPr lvl="3"/>
            <a:r>
              <a:rPr lang="ca-ES" dirty="0" smtClean="0"/>
              <a:t>Quart nivell</a:t>
            </a:r>
          </a:p>
          <a:p>
            <a:pPr lvl="4"/>
            <a:r>
              <a:rPr lang="ca-ES" dirty="0" smtClean="0"/>
              <a:t>Cinquè nivell</a:t>
            </a:r>
            <a:endParaRPr lang="ca-ES" dirty="0"/>
          </a:p>
        </p:txBody>
      </p:sp>
      <p:sp>
        <p:nvSpPr>
          <p:cNvPr id="9" name="Contenidor de text 4"/>
          <p:cNvSpPr>
            <a:spLocks noGrp="1"/>
          </p:cNvSpPr>
          <p:nvPr>
            <p:ph type="body" sz="quarter" idx="13"/>
          </p:nvPr>
        </p:nvSpPr>
        <p:spPr>
          <a:xfrm>
            <a:off x="356399" y="1268413"/>
            <a:ext cx="8571600" cy="428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="1"/>
            </a:lvl1pPr>
          </a:lstStyle>
          <a:p>
            <a:pPr lvl="0"/>
            <a:r>
              <a:rPr lang="ca-ES" smtClean="0"/>
              <a:t>Feu clic aquí per editar estils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313" y="4483100"/>
            <a:ext cx="7556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10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5408613"/>
            <a:ext cx="466566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ontenidor de títol 1"/>
          <p:cNvSpPr>
            <a:spLocks noGrp="1"/>
          </p:cNvSpPr>
          <p:nvPr>
            <p:ph type="title"/>
          </p:nvPr>
        </p:nvSpPr>
        <p:spPr bwMode="auto">
          <a:xfrm>
            <a:off x="357188" y="573088"/>
            <a:ext cx="85709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smtClean="0"/>
              <a:t>Feu clic aquí per editar l'estil</a:t>
            </a:r>
          </a:p>
        </p:txBody>
      </p:sp>
      <p:sp>
        <p:nvSpPr>
          <p:cNvPr id="1027" name="Contenidor de text 2"/>
          <p:cNvSpPr>
            <a:spLocks noGrp="1"/>
          </p:cNvSpPr>
          <p:nvPr>
            <p:ph type="body" idx="1"/>
          </p:nvPr>
        </p:nvSpPr>
        <p:spPr bwMode="auto">
          <a:xfrm>
            <a:off x="357188" y="2058988"/>
            <a:ext cx="8383587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smtClean="0"/>
              <a:t>Feu clic aquí per editar estils</a:t>
            </a:r>
          </a:p>
          <a:p>
            <a:pPr lvl="1"/>
            <a:r>
              <a:rPr lang="ca-ES" altLang="ca-ES" smtClean="0"/>
              <a:t>Segon nivell</a:t>
            </a:r>
          </a:p>
          <a:p>
            <a:pPr lvl="2"/>
            <a:r>
              <a:rPr lang="ca-ES" altLang="ca-ES" smtClean="0"/>
              <a:t>Tercer nivell</a:t>
            </a:r>
          </a:p>
          <a:p>
            <a:pPr lvl="3"/>
            <a:r>
              <a:rPr lang="ca-ES" altLang="ca-ES" smtClean="0"/>
              <a:t>Quart nivell</a:t>
            </a:r>
          </a:p>
          <a:p>
            <a:pPr lvl="4"/>
            <a:r>
              <a:rPr lang="ca-ES" altLang="ca-ES" smtClean="0"/>
              <a:t>Cinquè nivell</a:t>
            </a:r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343525" y="49958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070A288C-A3F4-4941-9E79-193723DBE43A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  <p:cxnSp>
        <p:nvCxnSpPr>
          <p:cNvPr id="8" name="Connector recte 7"/>
          <p:cNvCxnSpPr/>
          <p:nvPr/>
        </p:nvCxnSpPr>
        <p:spPr>
          <a:xfrm>
            <a:off x="468313" y="1073150"/>
            <a:ext cx="8383587" cy="0"/>
          </a:xfrm>
          <a:prstGeom prst="line">
            <a:avLst/>
          </a:prstGeom>
          <a:ln w="28575">
            <a:solidFill>
              <a:srgbClr val="0D50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Imatge 6" descr="salut_color_h2.jp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188" y="6300788"/>
            <a:ext cx="194468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Imagen 8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56550" y="5995988"/>
            <a:ext cx="51276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4" r:id="rId5"/>
    <p:sldLayoutId id="2147483879" r:id="rId6"/>
    <p:sldLayoutId id="214748388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D506B"/>
        </a:buClr>
        <a:buFont typeface="Wingdings" pitchFamily="2" charset="2"/>
        <a:buChar char="q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creativecommons.org/licenses/by-nc-nd/4.0/" TargetMode="Externa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tiasalut.gencat.cat/handle/11351/29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storify.com/bibliotecasalut/ii-jornades-de-biblioteques-i-salut-de-catalunya" TargetMode="External"/><Relationship Id="rId7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microsoft.com/office/2007/relationships/hdphoto" Target="../media/hdphoto6.wdp"/><Relationship Id="rId10" Type="http://schemas.openxmlformats.org/officeDocument/2006/relationships/image" Target="../media/image40.jpe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biblioteca.salut@gencat.cat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creativecommons.org/licenses/by-nc-nd/4.0/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1.salut.extranet.gencat.cat/llocs/biblioteca/CAT/pagines/default.aspx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1.salut.extranet.gencat.cat/llocs/Biblioteca/CAT/Pagines/default.aspx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tiasalut.gencat.cat/handle/11351/296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ol 1"/>
          <p:cNvSpPr>
            <a:spLocks noGrp="1"/>
          </p:cNvSpPr>
          <p:nvPr>
            <p:ph type="ctrTitle"/>
          </p:nvPr>
        </p:nvSpPr>
        <p:spPr>
          <a:xfrm>
            <a:off x="683568" y="2780928"/>
            <a:ext cx="7772400" cy="12525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>
                <a:solidFill>
                  <a:srgbClr val="355D69"/>
                </a:solidFill>
              </a:rPr>
              <a:t> </a:t>
            </a:r>
            <a:r>
              <a:rPr lang="ca-ES" sz="3300" dirty="0" smtClean="0">
                <a:solidFill>
                  <a:srgbClr val="355D69"/>
                </a:solidFill>
              </a:rPr>
              <a:t>Biblioteca de Ciències de la Salut de Catalunya </a:t>
            </a:r>
            <a:r>
              <a:rPr lang="ca-ES" dirty="0" smtClean="0"/>
              <a:t/>
            </a:r>
            <a:br>
              <a:rPr lang="ca-ES" dirty="0" smtClean="0"/>
            </a:br>
            <a:endParaRPr lang="ca-ES" dirty="0" smtClean="0">
              <a:latin typeface="Arial" charset="0"/>
              <a:cs typeface="Arial" charset="0"/>
            </a:endParaRPr>
          </a:p>
        </p:txBody>
      </p:sp>
      <p:sp>
        <p:nvSpPr>
          <p:cNvPr id="7171" name="Subtítol 2"/>
          <p:cNvSpPr>
            <a:spLocks noGrp="1"/>
          </p:cNvSpPr>
          <p:nvPr>
            <p:ph type="subTitle" idx="1"/>
          </p:nvPr>
        </p:nvSpPr>
        <p:spPr>
          <a:xfrm>
            <a:off x="687388" y="4005064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es-ES" altLang="ca-ES" sz="2000" dirty="0" smtClean="0">
                <a:solidFill>
                  <a:srgbClr val="3A6772"/>
                </a:solidFill>
                <a:latin typeface="+mj-lt"/>
                <a:cs typeface="Arial" charset="0"/>
              </a:rPr>
              <a:t>Transformación de la biblioteca en una herramienta de apoyo para la gestión y localización del conocimiento científico y el aprendizaje</a:t>
            </a:r>
          </a:p>
        </p:txBody>
      </p:sp>
      <p:pic>
        <p:nvPicPr>
          <p:cNvPr id="8196" name="Imatge 8" descr="salut_h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476250"/>
            <a:ext cx="38290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59832" y="5157192"/>
            <a:ext cx="3001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rgbClr val="3A6772"/>
                </a:solidFill>
              </a:rPr>
              <a:t>Maó, 21 de setembre de 2017</a:t>
            </a:r>
            <a:endParaRPr lang="ca-ES" dirty="0">
              <a:solidFill>
                <a:srgbClr val="3A6772"/>
              </a:solidFill>
            </a:endParaRPr>
          </a:p>
        </p:txBody>
      </p:sp>
      <p:pic>
        <p:nvPicPr>
          <p:cNvPr id="8198" name="Imatge 7" descr="logo_llibres77x9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73238"/>
            <a:ext cx="733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es.creativecommons.org/blog/wp-content/uploads/2013/04/by-nc-nd.eu_peti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6318031"/>
            <a:ext cx="828968" cy="288032"/>
          </a:xfrm>
          <a:prstGeom prst="rect">
            <a:avLst/>
          </a:prstGeom>
          <a:noFill/>
        </p:spPr>
      </p:pic>
      <p:sp>
        <p:nvSpPr>
          <p:cNvPr id="8" name="9 Rectángulo"/>
          <p:cNvSpPr/>
          <p:nvPr/>
        </p:nvSpPr>
        <p:spPr>
          <a:xfrm>
            <a:off x="4067944" y="6237312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a-ES" sz="800" dirty="0" smtClean="0"/>
              <a:t>Avís legal</a:t>
            </a:r>
          </a:p>
          <a:p>
            <a:r>
              <a:rPr lang="ca-ES" sz="800" b="0" dirty="0" smtClean="0"/>
              <a:t>Biblioteca de Ciències de la Salut de  Catalunya</a:t>
            </a:r>
            <a:r>
              <a:rPr lang="es-ES" sz="800" dirty="0" smtClean="0"/>
              <a:t>: transformación </a:t>
            </a:r>
            <a:r>
              <a:rPr lang="es-ES" sz="800" dirty="0"/>
              <a:t>de la biblioteca en una herramienta de apoyo para la gestión y localización del conocimiento científico y el aprendizaje</a:t>
            </a:r>
          </a:p>
          <a:p>
            <a:r>
              <a:rPr lang="ca-ES" sz="800" b="0" dirty="0" smtClean="0"/>
              <a:t>de Pilar Roqué-Castellà està subjecta a una llicència de </a:t>
            </a:r>
            <a:r>
              <a:rPr lang="ca-ES" sz="800" b="0" dirty="0" smtClean="0">
                <a:hlinkClick r:id="rId5"/>
              </a:rPr>
              <a:t>Reconeixement-NoComercial-SenseObraDerivada 4.0 Internacional de Creative Commons</a:t>
            </a:r>
            <a:endParaRPr lang="ca-E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sp>
        <p:nvSpPr>
          <p:cNvPr id="15363" name="Contenidor de text 3"/>
          <p:cNvSpPr>
            <a:spLocks noGrp="1"/>
          </p:cNvSpPr>
          <p:nvPr>
            <p:ph type="body" sz="quarter" idx="13"/>
          </p:nvPr>
        </p:nvSpPr>
        <p:spPr>
          <a:xfrm>
            <a:off x="357188" y="1268413"/>
            <a:ext cx="8570912" cy="428625"/>
          </a:xfrm>
        </p:spPr>
        <p:txBody>
          <a:bodyPr/>
          <a:lstStyle/>
          <a:p>
            <a:pPr eaLnBrk="1" hangingPunct="1"/>
            <a:r>
              <a:rPr lang="es-ES" altLang="ca-ES" dirty="0" smtClean="0">
                <a:latin typeface="Arial" charset="0"/>
                <a:cs typeface="Arial" charset="0"/>
              </a:rPr>
              <a:t>Servicios bibliográficos legislativos</a:t>
            </a: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2"/>
          <a:srcRect l="4200" t="4945" r="2876" b="15161"/>
          <a:stretch/>
        </p:blipFill>
        <p:spPr>
          <a:xfrm>
            <a:off x="870466" y="1756693"/>
            <a:ext cx="7445950" cy="4001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76527" y="5817492"/>
            <a:ext cx="5259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hlinkClick r:id="rId3"/>
              </a:rPr>
              <a:t>https://</a:t>
            </a:r>
            <a:r>
              <a:rPr lang="ca-ES" dirty="0" smtClean="0">
                <a:hlinkClick r:id="rId3"/>
              </a:rPr>
              <a:t>scientiasalut.gencat.cat/handle/11351/2970</a:t>
            </a:r>
            <a:r>
              <a:rPr lang="ca-ES" dirty="0" smtClean="0"/>
              <a:t> 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354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sp>
        <p:nvSpPr>
          <p:cNvPr id="15363" name="Contenidor de text 3"/>
          <p:cNvSpPr>
            <a:spLocks noGrp="1"/>
          </p:cNvSpPr>
          <p:nvPr>
            <p:ph type="body" sz="quarter" idx="13"/>
          </p:nvPr>
        </p:nvSpPr>
        <p:spPr>
          <a:xfrm>
            <a:off x="357188" y="1268413"/>
            <a:ext cx="8570912" cy="864443"/>
          </a:xfrm>
        </p:spPr>
        <p:txBody>
          <a:bodyPr>
            <a:normAutofit/>
          </a:bodyPr>
          <a:lstStyle/>
          <a:p>
            <a:pPr eaLnBrk="1" hangingPunct="1">
              <a:lnSpc>
                <a:spcPts val="3000"/>
              </a:lnSpc>
            </a:pPr>
            <a:r>
              <a:rPr lang="es-ES" altLang="ca-ES" dirty="0" smtClean="0">
                <a:latin typeface="Arial" charset="0"/>
                <a:cs typeface="Arial" charset="0"/>
              </a:rPr>
              <a:t>Alta del sector público de salud a la Biblioteca Virtual</a:t>
            </a:r>
          </a:p>
        </p:txBody>
      </p:sp>
      <p:sp>
        <p:nvSpPr>
          <p:cNvPr id="8" name="QuadreDeText 7"/>
          <p:cNvSpPr txBox="1"/>
          <p:nvPr/>
        </p:nvSpPr>
        <p:spPr>
          <a:xfrm>
            <a:off x="2915816" y="19168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Sistema de validación de usuarios</a:t>
            </a:r>
            <a:endParaRPr lang="es-ES" dirty="0"/>
          </a:p>
        </p:txBody>
      </p:sp>
      <p:pic>
        <p:nvPicPr>
          <p:cNvPr id="9" name="Imatge 8"/>
          <p:cNvPicPr>
            <a:picLocks noChangeAspect="1"/>
          </p:cNvPicPr>
          <p:nvPr/>
        </p:nvPicPr>
        <p:blipFill rotWithShape="1">
          <a:blip r:embed="rId2"/>
          <a:srcRect l="2478" t="-1" r="12379" b="44928"/>
          <a:stretch/>
        </p:blipFill>
        <p:spPr>
          <a:xfrm>
            <a:off x="1187624" y="2996952"/>
            <a:ext cx="6768752" cy="2736304"/>
          </a:xfrm>
          <a:prstGeom prst="rect">
            <a:avLst/>
          </a:prstGeom>
        </p:spPr>
      </p:pic>
      <p:sp>
        <p:nvSpPr>
          <p:cNvPr id="7" name="Rectangle arrodonit 6"/>
          <p:cNvSpPr/>
          <p:nvPr/>
        </p:nvSpPr>
        <p:spPr>
          <a:xfrm>
            <a:off x="3492451" y="2492896"/>
            <a:ext cx="2087661" cy="648072"/>
          </a:xfrm>
          <a:prstGeom prst="roundRect">
            <a:avLst/>
          </a:prstGeom>
          <a:ln w="22225">
            <a:solidFill>
              <a:srgbClr val="4C889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b="1" dirty="0" smtClean="0"/>
              <a:t>SSO + </a:t>
            </a:r>
            <a:r>
              <a:rPr lang="ca-ES" b="1" dirty="0" err="1" smtClean="0"/>
              <a:t>EZproxy</a:t>
            </a:r>
            <a:endParaRPr lang="ca-ES" b="1" dirty="0"/>
          </a:p>
        </p:txBody>
      </p:sp>
      <p:cxnSp>
        <p:nvCxnSpPr>
          <p:cNvPr id="11" name="Connector de fletxa recta 10"/>
          <p:cNvCxnSpPr/>
          <p:nvPr/>
        </p:nvCxnSpPr>
        <p:spPr>
          <a:xfrm>
            <a:off x="4572000" y="2204864"/>
            <a:ext cx="0" cy="220670"/>
          </a:xfrm>
          <a:prstGeom prst="straightConnector1">
            <a:avLst/>
          </a:prstGeom>
          <a:ln>
            <a:solidFill>
              <a:srgbClr val="4C88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dirty="0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sp>
        <p:nvSpPr>
          <p:cNvPr id="20484" name="7 Marcador de texto"/>
          <p:cNvSpPr>
            <a:spLocks noGrp="1"/>
          </p:cNvSpPr>
          <p:nvPr>
            <p:ph type="body" sz="quarter" idx="13"/>
          </p:nvPr>
        </p:nvSpPr>
        <p:spPr>
          <a:xfrm>
            <a:off x="357188" y="1268413"/>
            <a:ext cx="8570912" cy="936451"/>
          </a:xfrm>
        </p:spPr>
        <p:txBody>
          <a:bodyPr>
            <a:normAutofit/>
          </a:bodyPr>
          <a:lstStyle/>
          <a:p>
            <a:r>
              <a:rPr lang="ca-ES" altLang="ca-ES" dirty="0" err="1" smtClean="0">
                <a:latin typeface="Arial" charset="0"/>
                <a:cs typeface="Arial" charset="0"/>
              </a:rPr>
              <a:t>Scientia</a:t>
            </a:r>
            <a:r>
              <a:rPr lang="ca-ES" altLang="ca-ES" dirty="0" smtClean="0">
                <a:latin typeface="Arial" charset="0"/>
                <a:cs typeface="Arial" charset="0"/>
              </a:rPr>
              <a:t>. Dipòsit d‘Informació digital del Departament de Salut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912" t="11432" r="-5912" b="50012"/>
          <a:stretch/>
        </p:blipFill>
        <p:spPr>
          <a:xfrm>
            <a:off x="3039002" y="1886813"/>
            <a:ext cx="5976664" cy="17281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75712">
            <a:off x="408134" y="2507833"/>
            <a:ext cx="2429189" cy="29897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QuadreDeText 3"/>
          <p:cNvSpPr txBox="1"/>
          <p:nvPr/>
        </p:nvSpPr>
        <p:spPr>
          <a:xfrm>
            <a:off x="3448382" y="3645024"/>
            <a:ext cx="2388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Premio de innovación y buenas prácticas en materia de gestión pública en políticas sectoriales y servicios finalistas</a:t>
            </a:r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" b="35300"/>
          <a:stretch/>
        </p:blipFill>
        <p:spPr>
          <a:xfrm>
            <a:off x="6084168" y="4392059"/>
            <a:ext cx="2621121" cy="1197181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t="14167" r="39160" b="41245"/>
          <a:stretch/>
        </p:blipFill>
        <p:spPr>
          <a:xfrm rot="21311954">
            <a:off x="3715002" y="5268527"/>
            <a:ext cx="2110476" cy="1503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44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dirty="0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pic>
        <p:nvPicPr>
          <p:cNvPr id="9" name="Imat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76" y="1268760"/>
            <a:ext cx="3885406" cy="9666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06219" y="1268760"/>
            <a:ext cx="4230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rgbClr val="335D67"/>
                </a:solidFill>
                <a:latin typeface="Helvetica" panose="020B0604020202020204" pitchFamily="34" charset="0"/>
              </a:rPr>
              <a:t>Col·laborar</a:t>
            </a:r>
            <a:r>
              <a:rPr lang="es-ES" b="1" dirty="0">
                <a:solidFill>
                  <a:srgbClr val="335D67"/>
                </a:solidFill>
                <a:latin typeface="Helvetica" panose="020B0604020202020204" pitchFamily="34" charset="0"/>
              </a:rPr>
              <a:t> en un </a:t>
            </a:r>
            <a:r>
              <a:rPr lang="es-ES" b="1" dirty="0" err="1">
                <a:solidFill>
                  <a:srgbClr val="335D67"/>
                </a:solidFill>
                <a:latin typeface="Helvetica" panose="020B0604020202020204" pitchFamily="34" charset="0"/>
              </a:rPr>
              <a:t>entorn</a:t>
            </a:r>
            <a:r>
              <a:rPr lang="es-ES" b="1" dirty="0">
                <a:solidFill>
                  <a:srgbClr val="335D67"/>
                </a:solidFill>
                <a:latin typeface="Helvetica" panose="020B0604020202020204" pitchFamily="34" charset="0"/>
              </a:rPr>
              <a:t> de </a:t>
            </a:r>
            <a:r>
              <a:rPr lang="es-ES" b="1" dirty="0" err="1">
                <a:solidFill>
                  <a:srgbClr val="335D67"/>
                </a:solidFill>
                <a:latin typeface="Helvetica" panose="020B0604020202020204" pitchFamily="34" charset="0"/>
              </a:rPr>
              <a:t>connexió</a:t>
            </a:r>
            <a:r>
              <a:rPr lang="es-ES" b="1" dirty="0">
                <a:solidFill>
                  <a:srgbClr val="335D67"/>
                </a:solidFill>
                <a:latin typeface="Helvetica" panose="020B0604020202020204" pitchFamily="34" charset="0"/>
              </a:rPr>
              <a:t> global, la </a:t>
            </a:r>
            <a:r>
              <a:rPr lang="es-ES" b="1" dirty="0" err="1">
                <a:solidFill>
                  <a:srgbClr val="335D67"/>
                </a:solidFill>
                <a:latin typeface="Helvetica" panose="020B0604020202020204" pitchFamily="34" charset="0"/>
              </a:rPr>
              <a:t>ciència</a:t>
            </a:r>
            <a:r>
              <a:rPr lang="es-ES" b="1" dirty="0">
                <a:solidFill>
                  <a:srgbClr val="335D67"/>
                </a:solidFill>
                <a:latin typeface="Helvetica" panose="020B0604020202020204" pitchFamily="34" charset="0"/>
              </a:rPr>
              <a:t> </a:t>
            </a:r>
            <a:r>
              <a:rPr lang="es-ES" b="1" dirty="0" err="1">
                <a:solidFill>
                  <a:srgbClr val="335D67"/>
                </a:solidFill>
                <a:latin typeface="Helvetica" panose="020B0604020202020204" pitchFamily="34" charset="0"/>
              </a:rPr>
              <a:t>oberta</a:t>
            </a:r>
            <a:r>
              <a:rPr lang="es-ES" b="1" dirty="0">
                <a:solidFill>
                  <a:srgbClr val="335D67"/>
                </a:solidFill>
                <a:latin typeface="Helvetica" panose="020B0604020202020204" pitchFamily="34" charset="0"/>
              </a:rPr>
              <a:t>: </a:t>
            </a:r>
            <a:r>
              <a:rPr lang="es-ES" b="1" dirty="0" smtClean="0">
                <a:solidFill>
                  <a:srgbClr val="335D67"/>
                </a:solidFill>
                <a:latin typeface="Helvetica" panose="020B0604020202020204" pitchFamily="34" charset="0"/>
              </a:rPr>
              <a:t>noves </a:t>
            </a:r>
            <a:r>
              <a:rPr lang="es-ES" b="1" dirty="0" err="1">
                <a:solidFill>
                  <a:srgbClr val="335D67"/>
                </a:solidFill>
                <a:latin typeface="Helvetica" panose="020B0604020202020204" pitchFamily="34" charset="0"/>
              </a:rPr>
              <a:t>funcions</a:t>
            </a:r>
            <a:r>
              <a:rPr lang="es-ES" b="1" dirty="0">
                <a:solidFill>
                  <a:srgbClr val="335D67"/>
                </a:solidFill>
                <a:latin typeface="Helvetica" panose="020B0604020202020204" pitchFamily="34" charset="0"/>
              </a:rPr>
              <a:t> i </a:t>
            </a:r>
            <a:r>
              <a:rPr lang="es-ES" b="1" dirty="0" err="1" smtClean="0">
                <a:solidFill>
                  <a:srgbClr val="335D67"/>
                </a:solidFill>
                <a:latin typeface="Helvetica" panose="020B0604020202020204" pitchFamily="34" charset="0"/>
              </a:rPr>
              <a:t>oportunitats</a:t>
            </a:r>
            <a:endParaRPr lang="es-ES" dirty="0">
              <a:solidFill>
                <a:srgbClr val="335D67"/>
              </a:solidFill>
              <a:latin typeface="Helvetica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5576" y="5104586"/>
            <a:ext cx="4610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hlinkClick r:id="rId3"/>
              </a:rPr>
              <a:t>https://</a:t>
            </a:r>
            <a:r>
              <a:rPr lang="ca-ES" dirty="0" smtClean="0">
                <a:hlinkClick r:id="rId3"/>
              </a:rPr>
              <a:t>storify.com/bibliotecasalut/ii-jornades-de-biblioteques-i-salut-de-catalunya</a:t>
            </a:r>
            <a:r>
              <a:rPr lang="ca-ES" dirty="0" smtClean="0"/>
              <a:t> </a:t>
            </a:r>
            <a:endParaRPr lang="ca-ES" dirty="0"/>
          </a:p>
        </p:txBody>
      </p:sp>
      <p:pic>
        <p:nvPicPr>
          <p:cNvPr id="20" name="Imatg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90" y="2518625"/>
            <a:ext cx="3238467" cy="1820749"/>
          </a:xfrm>
          <a:prstGeom prst="rect">
            <a:avLst/>
          </a:prstGeom>
        </p:spPr>
      </p:pic>
      <p:pic>
        <p:nvPicPr>
          <p:cNvPr id="21" name="Imatg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69" y="4388910"/>
            <a:ext cx="2087776" cy="2286547"/>
          </a:xfrm>
          <a:prstGeom prst="rect">
            <a:avLst/>
          </a:prstGeom>
        </p:spPr>
      </p:pic>
      <p:pic>
        <p:nvPicPr>
          <p:cNvPr id="18" name="Imatg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1051" b="3812"/>
          <a:stretch/>
        </p:blipFill>
        <p:spPr>
          <a:xfrm>
            <a:off x="411647" y="2548679"/>
            <a:ext cx="4176464" cy="20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4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dirty="0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sp>
        <p:nvSpPr>
          <p:cNvPr id="7" name="7 Marcador de texto"/>
          <p:cNvSpPr>
            <a:spLocks noGrp="1"/>
          </p:cNvSpPr>
          <p:nvPr>
            <p:ph type="body" sz="quarter" idx="13"/>
          </p:nvPr>
        </p:nvSpPr>
        <p:spPr>
          <a:xfrm>
            <a:off x="357188" y="1268413"/>
            <a:ext cx="8570912" cy="428625"/>
          </a:xfrm>
        </p:spPr>
        <p:txBody>
          <a:bodyPr>
            <a:normAutofit/>
          </a:bodyPr>
          <a:lstStyle/>
          <a:p>
            <a:r>
              <a:rPr lang="es-ES" altLang="ca-ES" dirty="0" smtClean="0">
                <a:latin typeface="Arial" charset="0"/>
                <a:cs typeface="Arial" charset="0"/>
              </a:rPr>
              <a:t>El equipo humano: cada trabajo tiene nombre y apellidos</a:t>
            </a:r>
          </a:p>
        </p:txBody>
      </p:sp>
      <p:sp>
        <p:nvSpPr>
          <p:cNvPr id="8" name="Rectangle 20"/>
          <p:cNvSpPr txBox="1">
            <a:spLocks noGrp="1" noChangeArrowheads="1"/>
          </p:cNvSpPr>
          <p:nvPr>
            <p:ph idx="1"/>
          </p:nvPr>
        </p:nvSpPr>
        <p:spPr>
          <a:xfrm>
            <a:off x="539552" y="1772816"/>
            <a:ext cx="2232248" cy="40011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a-ES" sz="2000" dirty="0" smtClean="0"/>
              <a:t>Los </a:t>
            </a:r>
            <a:r>
              <a:rPr lang="ca-ES" sz="2000" dirty="0" err="1" smtClean="0"/>
              <a:t>bibliotecarios</a:t>
            </a:r>
            <a:endParaRPr lang="ca-ES" sz="2000" dirty="0"/>
          </a:p>
        </p:txBody>
      </p:sp>
      <p:pic>
        <p:nvPicPr>
          <p:cNvPr id="9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32" y="1748807"/>
            <a:ext cx="2390964" cy="1793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03" y="3851767"/>
            <a:ext cx="2405555" cy="1804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0" r="58386"/>
          <a:stretch/>
        </p:blipFill>
        <p:spPr>
          <a:xfrm>
            <a:off x="172553" y="2489439"/>
            <a:ext cx="2349053" cy="2954820"/>
          </a:xfrm>
          <a:prstGeom prst="rect">
            <a:avLst/>
          </a:prstGeom>
        </p:spPr>
      </p:pic>
      <p:pic>
        <p:nvPicPr>
          <p:cNvPr id="13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84" r="6109" b="14452"/>
          <a:stretch/>
        </p:blipFill>
        <p:spPr>
          <a:xfrm>
            <a:off x="6501209" y="1890743"/>
            <a:ext cx="2291965" cy="189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tg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9">
            <a:off x="2642274" y="3603568"/>
            <a:ext cx="2516924" cy="188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43" y="2702423"/>
            <a:ext cx="486916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uadroTexto 2"/>
          <p:cNvSpPr txBox="1">
            <a:spLocks noChangeArrowheads="1"/>
          </p:cNvSpPr>
          <p:nvPr/>
        </p:nvSpPr>
        <p:spPr bwMode="auto">
          <a:xfrm>
            <a:off x="2915816" y="4325094"/>
            <a:ext cx="336649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a-ES" altLang="ca-ES" sz="2000">
                <a:solidFill>
                  <a:srgbClr val="4C8896"/>
                </a:solidFill>
                <a:latin typeface="Arial" charset="0"/>
                <a:hlinkClick r:id="rId2"/>
              </a:rPr>
              <a:t>biblioteca.salut@gencat.cat</a:t>
            </a:r>
            <a:r>
              <a:rPr lang="ca-ES" altLang="ca-ES" sz="2000" dirty="0">
                <a:solidFill>
                  <a:srgbClr val="4C8896"/>
                </a:solidFill>
                <a:latin typeface="Arial" charset="0"/>
              </a:rPr>
              <a:t> </a:t>
            </a:r>
          </a:p>
        </p:txBody>
      </p:sp>
      <p:pic>
        <p:nvPicPr>
          <p:cNvPr id="20483" name="Imatge 6" descr="logo_llibres77x9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3081" y="2492896"/>
            <a:ext cx="9429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ol 1"/>
          <p:cNvSpPr txBox="1">
            <a:spLocks/>
          </p:cNvSpPr>
          <p:nvPr/>
        </p:nvSpPr>
        <p:spPr bwMode="auto">
          <a:xfrm>
            <a:off x="249238" y="3748832"/>
            <a:ext cx="85709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70000" lnSpcReduction="20000"/>
          </a:bodyPr>
          <a:lstStyle/>
          <a:p>
            <a:pPr algn="ctr" eaLnBrk="1" hangingPunct="1">
              <a:defRPr/>
            </a:pPr>
            <a:r>
              <a:rPr lang="ca-ES" altLang="ca-ES" sz="3600" b="1" dirty="0">
                <a:solidFill>
                  <a:srgbClr val="3A6772"/>
                </a:solidFill>
                <a:latin typeface="Arial" charset="0"/>
                <a:ea typeface="+mj-ea"/>
              </a:rPr>
              <a:t>Biblioteca de Ciències de la Salut de Catalunya (BCS)</a:t>
            </a:r>
          </a:p>
        </p:txBody>
      </p:sp>
      <p:pic>
        <p:nvPicPr>
          <p:cNvPr id="11" name="Picture 2" descr="http://es.creativecommons.org/blog/wp-content/uploads/2013/04/by-nc-nd.eu_peti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6318031"/>
            <a:ext cx="828968" cy="288032"/>
          </a:xfrm>
          <a:prstGeom prst="rect">
            <a:avLst/>
          </a:prstGeom>
          <a:noFill/>
        </p:spPr>
      </p:pic>
      <p:sp>
        <p:nvSpPr>
          <p:cNvPr id="12" name="9 Rectángulo"/>
          <p:cNvSpPr/>
          <p:nvPr/>
        </p:nvSpPr>
        <p:spPr>
          <a:xfrm>
            <a:off x="4067944" y="6237312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a-ES" sz="800" dirty="0" smtClean="0"/>
              <a:t>Avís legal</a:t>
            </a:r>
          </a:p>
          <a:p>
            <a:r>
              <a:rPr lang="ca-ES" sz="800" b="0" dirty="0" smtClean="0"/>
              <a:t>Biblioteca de Ciències de la Salut de  Catalunya</a:t>
            </a:r>
            <a:r>
              <a:rPr lang="es-ES" sz="800" dirty="0" smtClean="0"/>
              <a:t>: transformación </a:t>
            </a:r>
            <a:r>
              <a:rPr lang="es-ES" sz="800" dirty="0"/>
              <a:t>de la biblioteca en una herramienta de apoyo para la gestión y localización del conocimiento científico y el aprendizaje</a:t>
            </a:r>
          </a:p>
          <a:p>
            <a:r>
              <a:rPr lang="ca-ES" sz="800" b="0" dirty="0" smtClean="0"/>
              <a:t>de Pilar Roqué-Castellà està subjecta a una llicència de </a:t>
            </a:r>
            <a:r>
              <a:rPr lang="ca-ES" sz="800" b="0" dirty="0" smtClean="0">
                <a:hlinkClick r:id="rId5"/>
              </a:rPr>
              <a:t>Reconeixement-NoComercial-SenseObraDerivada 4.0 Internacional de Creative Commons</a:t>
            </a:r>
            <a:endParaRPr lang="ca-E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sp>
        <p:nvSpPr>
          <p:cNvPr id="8195" name="Contenidor de contingut 2"/>
          <p:cNvSpPr>
            <a:spLocks noGrp="1"/>
          </p:cNvSpPr>
          <p:nvPr>
            <p:ph idx="1"/>
          </p:nvPr>
        </p:nvSpPr>
        <p:spPr>
          <a:xfrm>
            <a:off x="395288" y="1773238"/>
            <a:ext cx="8462962" cy="935037"/>
          </a:xfrm>
        </p:spPr>
        <p:txBody>
          <a:bodyPr anchor="ctr"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s-ES" altLang="ca-ES" sz="2000" dirty="0" smtClean="0">
                <a:latin typeface="+mn-lt"/>
              </a:rPr>
              <a:t>La </a:t>
            </a:r>
            <a:r>
              <a:rPr lang="es-ES" altLang="ca-ES" sz="2000" b="1" dirty="0" smtClean="0">
                <a:latin typeface="+mn-lt"/>
              </a:rPr>
              <a:t>Biblioteca de Ciencias de la Salud de Cataluña (BCS) </a:t>
            </a:r>
            <a:r>
              <a:rPr lang="es-ES" altLang="ca-ES" sz="2000" dirty="0" smtClean="0">
                <a:latin typeface="+mn-lt"/>
              </a:rPr>
              <a:t>se creó el año </a:t>
            </a:r>
            <a:r>
              <a:rPr lang="es-ES" altLang="ca-ES" sz="2000" b="1" dirty="0" smtClean="0">
                <a:latin typeface="+mn-lt"/>
              </a:rPr>
              <a:t>2014 </a:t>
            </a:r>
            <a:r>
              <a:rPr lang="es-ES" altLang="ca-ES" sz="2000" dirty="0" smtClean="0">
                <a:latin typeface="+mn-lt"/>
              </a:rPr>
              <a:t>dentro de la </a:t>
            </a:r>
            <a:r>
              <a:rPr lang="es-ES" altLang="ca-ES" sz="2000" b="1" dirty="0" smtClean="0">
                <a:latin typeface="+mn-lt"/>
              </a:rPr>
              <a:t>estructura del Departamento de Salud de la Generalitat de Cataluña.</a:t>
            </a:r>
            <a:endParaRPr lang="es-ES" altLang="ca-ES" dirty="0" smtClean="0"/>
          </a:p>
        </p:txBody>
      </p:sp>
      <p:sp>
        <p:nvSpPr>
          <p:cNvPr id="9220" name="Contenidor de text 3"/>
          <p:cNvSpPr>
            <a:spLocks noGrp="1"/>
          </p:cNvSpPr>
          <p:nvPr>
            <p:ph type="body" sz="quarter" idx="13"/>
          </p:nvPr>
        </p:nvSpPr>
        <p:spPr>
          <a:xfrm>
            <a:off x="357188" y="1268413"/>
            <a:ext cx="8570912" cy="428625"/>
          </a:xfrm>
        </p:spPr>
        <p:txBody>
          <a:bodyPr/>
          <a:lstStyle/>
          <a:p>
            <a:pPr eaLnBrk="1" hangingPunct="1"/>
            <a:r>
              <a:rPr lang="es-ES" altLang="ca-ES" dirty="0" smtClean="0">
                <a:latin typeface="Arial" charset="0"/>
                <a:cs typeface="Arial" charset="0"/>
              </a:rPr>
              <a:t>¿Qué es la BCS?</a:t>
            </a: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2852738"/>
            <a:ext cx="84185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QuadreDeText 13"/>
          <p:cNvSpPr txBox="1">
            <a:spLocks noChangeArrowheads="1"/>
          </p:cNvSpPr>
          <p:nvPr/>
        </p:nvSpPr>
        <p:spPr bwMode="auto">
          <a:xfrm>
            <a:off x="395288" y="3773488"/>
            <a:ext cx="42481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dirty="0" smtClean="0"/>
              <a:t>Emerge como una </a:t>
            </a:r>
            <a:r>
              <a:rPr lang="es-ES" b="1" dirty="0" smtClean="0"/>
              <a:t>unidad transversal y transformadora que tiene como </a:t>
            </a:r>
            <a:r>
              <a:rPr lang="es-ES" dirty="0" smtClean="0"/>
              <a:t>objetivo establecer un sistema homogéneo</a:t>
            </a:r>
            <a:r>
              <a:rPr lang="es-ES" b="1" dirty="0" smtClean="0"/>
              <a:t>, equitativo e integrado de gestión y acceso a la información bibliográfica  y a los servicios bibliográficos </a:t>
            </a:r>
            <a:r>
              <a:rPr lang="es-ES" dirty="0" smtClean="0"/>
              <a:t>para los </a:t>
            </a:r>
            <a:r>
              <a:rPr lang="es-ES" b="1" dirty="0" smtClean="0"/>
              <a:t>profesionales de las entidades del sector público de salud</a:t>
            </a:r>
            <a:r>
              <a:rPr lang="es-ES" dirty="0" smtClean="0"/>
              <a:t>.</a:t>
            </a:r>
            <a:endParaRPr lang="es-ES" dirty="0"/>
          </a:p>
        </p:txBody>
      </p:sp>
      <p:grpSp>
        <p:nvGrpSpPr>
          <p:cNvPr id="9223" name="Agrupa 6"/>
          <p:cNvGrpSpPr>
            <a:grpSpLocks/>
          </p:cNvGrpSpPr>
          <p:nvPr/>
        </p:nvGrpSpPr>
        <p:grpSpPr bwMode="auto">
          <a:xfrm>
            <a:off x="5183188" y="3617913"/>
            <a:ext cx="3492500" cy="2619375"/>
            <a:chOff x="23258809" y="7057084"/>
            <a:chExt cx="8568952" cy="632598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258809" y="7057084"/>
              <a:ext cx="6984776" cy="6325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QuadreDeText 8"/>
            <p:cNvSpPr txBox="1"/>
            <p:nvPr/>
          </p:nvSpPr>
          <p:spPr>
            <a:xfrm>
              <a:off x="23691150" y="7992563"/>
              <a:ext cx="8136611" cy="4535538"/>
            </a:xfrm>
            <a:prstGeom prst="rect">
              <a:avLst/>
            </a:prstGeom>
            <a:solidFill>
              <a:srgbClr val="BCCFD1">
                <a:alpha val="14000"/>
              </a:srgbClr>
            </a:solidFill>
          </p:spPr>
          <p:txBody>
            <a:bodyPr>
              <a:spAutoFit/>
            </a:bodyPr>
            <a:lstStyle/>
            <a:p>
              <a:pPr marL="350838">
                <a:spcAft>
                  <a:spcPts val="600"/>
                </a:spcAft>
                <a:defRPr/>
              </a:pPr>
              <a:r>
                <a:rPr lang="ca-ES" sz="1600" dirty="0">
                  <a:solidFill>
                    <a:srgbClr val="0B486B"/>
                  </a:solidFill>
                  <a:latin typeface="+mn-lt"/>
                </a:rPr>
                <a:t>Entitats del sector públic de salut</a:t>
              </a:r>
            </a:p>
            <a:p>
              <a:pPr marL="622300" indent="-271463">
                <a:spcAft>
                  <a:spcPts val="600"/>
                </a:spcAft>
                <a:buClr>
                  <a:srgbClr val="0B486B"/>
                </a:buClr>
                <a:buSzPct val="104000"/>
                <a:buFont typeface="Courier New" pitchFamily="49" charset="0"/>
                <a:buChar char="o"/>
                <a:defRPr/>
              </a:pPr>
              <a:r>
                <a:rPr lang="ca-ES" sz="1600" dirty="0">
                  <a:solidFill>
                    <a:srgbClr val="0B486B"/>
                  </a:solidFill>
                  <a:latin typeface="+mn-lt"/>
                </a:rPr>
                <a:t>Departament de Salut</a:t>
              </a:r>
            </a:p>
            <a:p>
              <a:pPr marL="622300" indent="-271463">
                <a:spcAft>
                  <a:spcPts val="600"/>
                </a:spcAft>
                <a:buClr>
                  <a:srgbClr val="0B486B"/>
                </a:buClr>
                <a:buSzPct val="104000"/>
                <a:buFont typeface="Courier New" pitchFamily="49" charset="0"/>
                <a:buChar char="o"/>
                <a:defRPr/>
              </a:pPr>
              <a:r>
                <a:rPr lang="ca-ES" sz="1600" dirty="0">
                  <a:solidFill>
                    <a:srgbClr val="0B486B"/>
                  </a:solidFill>
                  <a:latin typeface="+mn-lt"/>
                </a:rPr>
                <a:t>SISCAT (hospitals i atenció primària)</a:t>
              </a:r>
            </a:p>
            <a:p>
              <a:pPr marL="622300" indent="-271463">
                <a:spcAft>
                  <a:spcPts val="600"/>
                </a:spcAft>
                <a:buClr>
                  <a:srgbClr val="0B486B"/>
                </a:buClr>
                <a:buSzPct val="104000"/>
                <a:buFont typeface="Courier New" pitchFamily="49" charset="0"/>
                <a:buChar char="o"/>
                <a:defRPr/>
              </a:pPr>
              <a:r>
                <a:rPr lang="ca-ES" sz="1600" dirty="0">
                  <a:solidFill>
                    <a:srgbClr val="0B486B"/>
                  </a:solidFill>
                  <a:latin typeface="+mn-lt"/>
                </a:rPr>
                <a:t>Centres de recerca</a:t>
              </a:r>
            </a:p>
            <a:p>
              <a:pPr marL="622300" indent="-271463">
                <a:spcAft>
                  <a:spcPts val="600"/>
                </a:spcAft>
                <a:buClr>
                  <a:srgbClr val="0B486B"/>
                </a:buClr>
                <a:buSzPct val="104000"/>
                <a:buFont typeface="Courier New" pitchFamily="49" charset="0"/>
                <a:buChar char="o"/>
                <a:defRPr/>
              </a:pPr>
              <a:r>
                <a:rPr lang="ca-ES" sz="1600" dirty="0">
                  <a:solidFill>
                    <a:srgbClr val="0B486B"/>
                  </a:solidFill>
                  <a:latin typeface="+mn-lt"/>
                </a:rPr>
                <a:t>Altres institucions</a:t>
              </a:r>
              <a:endParaRPr lang="ca-ES" sz="1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sp>
        <p:nvSpPr>
          <p:cNvPr id="18" name="QuadreDeText 17"/>
          <p:cNvSpPr txBox="1"/>
          <p:nvPr/>
        </p:nvSpPr>
        <p:spPr>
          <a:xfrm>
            <a:off x="323850" y="5589240"/>
            <a:ext cx="8496300" cy="1015663"/>
          </a:xfrm>
          <a:prstGeom prst="rect">
            <a:avLst/>
          </a:prstGeom>
          <a:solidFill>
            <a:srgbClr val="BCCFD1">
              <a:alpha val="14000"/>
            </a:srgb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 smtClean="0">
                <a:solidFill>
                  <a:srgbClr val="0B486B"/>
                </a:solidFill>
                <a:latin typeface="+mn-lt"/>
              </a:rPr>
              <a:t>VALORES: centrado en las personas, centrado en los usuarios, coste-efectividad, eficacia, calidad, innovación y creatividad, visibilidad, ética y cooperación.</a:t>
            </a:r>
            <a:endParaRPr lang="es-ES" sz="2000" b="1" dirty="0">
              <a:solidFill>
                <a:srgbClr val="0B486B"/>
              </a:solidFill>
              <a:latin typeface="+mn-lt"/>
            </a:endParaRPr>
          </a:p>
        </p:txBody>
      </p:sp>
      <p:sp>
        <p:nvSpPr>
          <p:cNvPr id="37" name="16 Rectángulo redondeado"/>
          <p:cNvSpPr/>
          <p:nvPr/>
        </p:nvSpPr>
        <p:spPr>
          <a:xfrm rot="10800000" flipH="1" flipV="1">
            <a:off x="611188" y="1412875"/>
            <a:ext cx="7921625" cy="1728788"/>
          </a:xfrm>
          <a:prstGeom prst="roundRect">
            <a:avLst/>
          </a:prstGeom>
          <a:solidFill>
            <a:srgbClr val="25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indent="-88900" algn="ctr">
              <a:buClr>
                <a:srgbClr val="002F56"/>
              </a:buClr>
              <a:defRPr/>
            </a:pPr>
            <a:r>
              <a:rPr lang="ca-ES" sz="2000" b="1" dirty="0" smtClean="0">
                <a:solidFill>
                  <a:schemeClr val="bg1"/>
                </a:solidFill>
              </a:rPr>
              <a:t>VISIÓN</a:t>
            </a:r>
            <a:endParaRPr lang="ca-ES" sz="2000" b="1" dirty="0">
              <a:solidFill>
                <a:schemeClr val="bg1"/>
              </a:solidFill>
            </a:endParaRPr>
          </a:p>
          <a:p>
            <a:pPr marL="88900" indent="-88900" algn="ctr">
              <a:buClr>
                <a:srgbClr val="002F56"/>
              </a:buClr>
              <a:defRPr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88900" indent="-88900" algn="ctr">
              <a:buClr>
                <a:srgbClr val="002F56"/>
              </a:buClr>
              <a:defRPr/>
            </a:pPr>
            <a:r>
              <a:rPr lang="es-ES" sz="2000" dirty="0" smtClean="0"/>
              <a:t>Mejorar la calidad  del servicio público de salut. Convertirse en una herramienta de apoyo para la gestión y la localización del conocimiento científico.  Garantizar la eficacia y la relación coste-efectividad de los recursos y servicios bibliográficos.</a:t>
            </a:r>
            <a:endParaRPr lang="es-ES" sz="2000" dirty="0"/>
          </a:p>
        </p:txBody>
      </p:sp>
      <p:sp>
        <p:nvSpPr>
          <p:cNvPr id="39" name="16 Rectángulo redondeado"/>
          <p:cNvSpPr/>
          <p:nvPr/>
        </p:nvSpPr>
        <p:spPr>
          <a:xfrm rot="10800000" flipH="1" flipV="1">
            <a:off x="611188" y="3284538"/>
            <a:ext cx="7921625" cy="2305050"/>
          </a:xfrm>
          <a:prstGeom prst="roundRect">
            <a:avLst/>
          </a:prstGeom>
          <a:solidFill>
            <a:srgbClr val="328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indent="-88900" algn="ctr">
              <a:buClr>
                <a:srgbClr val="002F56"/>
              </a:buClr>
              <a:defRPr/>
            </a:pPr>
            <a:r>
              <a:rPr lang="es-ES" sz="2000" b="1" dirty="0" smtClean="0">
                <a:solidFill>
                  <a:schemeClr val="bg1"/>
                </a:solidFill>
              </a:rPr>
              <a:t>MISSIÓN</a:t>
            </a:r>
          </a:p>
          <a:p>
            <a:pPr marL="88900" indent="-88900" algn="ctr">
              <a:buClr>
                <a:srgbClr val="002F56"/>
              </a:buClr>
              <a:defRPr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88900" indent="-88900" algn="ctr">
              <a:buClr>
                <a:srgbClr val="002F56"/>
              </a:buClr>
              <a:defRPr/>
            </a:pPr>
            <a:r>
              <a:rPr lang="es-ES" sz="2000" dirty="0" smtClean="0"/>
              <a:t>Garantizar el acceso a la información bibliográfica e integrar los recursos bibliográficos y otros recursos científicos del sector público catalán de salud, y establecer un sistema homogéneo de servicios bibliográficos, de apoyo y formación, presencial y virtual, dirigidos a los profesionales  de la sanidad pública catalana.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469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0825" y="1268413"/>
            <a:ext cx="302577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288">
              <a:defRPr/>
            </a:pPr>
            <a:r>
              <a:rPr lang="es-ES" sz="2000" dirty="0"/>
              <a:t>El desarrollo de </a:t>
            </a:r>
            <a:r>
              <a:rPr lang="es-ES" sz="2000" b="1" dirty="0"/>
              <a:t>la BCS se articula alrededor de tres pilares:</a:t>
            </a:r>
          </a:p>
        </p:txBody>
      </p:sp>
      <p:grpSp>
        <p:nvGrpSpPr>
          <p:cNvPr id="18" name="Agrupar 41"/>
          <p:cNvGrpSpPr>
            <a:grpSpLocks/>
          </p:cNvGrpSpPr>
          <p:nvPr/>
        </p:nvGrpSpPr>
        <p:grpSpPr bwMode="auto">
          <a:xfrm>
            <a:off x="1177828" y="2832341"/>
            <a:ext cx="6706540" cy="2180835"/>
            <a:chOff x="0" y="0"/>
            <a:chExt cx="5220650" cy="1734241"/>
          </a:xfrm>
        </p:grpSpPr>
        <p:grpSp>
          <p:nvGrpSpPr>
            <p:cNvPr id="19" name="Agrupa 18"/>
            <p:cNvGrpSpPr>
              <a:grpSpLocks/>
            </p:cNvGrpSpPr>
            <p:nvPr/>
          </p:nvGrpSpPr>
          <p:grpSpPr bwMode="auto">
            <a:xfrm>
              <a:off x="0" y="0"/>
              <a:ext cx="1601470" cy="1601470"/>
              <a:chOff x="1444625" y="0"/>
              <a:chExt cx="4680000" cy="4680000"/>
            </a:xfrm>
          </p:grpSpPr>
          <p:sp>
            <p:nvSpPr>
              <p:cNvPr id="36" name="Oval 35"/>
              <p:cNvSpPr>
                <a:spLocks noChangeArrowheads="1"/>
              </p:cNvSpPr>
              <p:nvPr/>
            </p:nvSpPr>
            <p:spPr bwMode="auto">
              <a:xfrm>
                <a:off x="1444625" y="0"/>
                <a:ext cx="4680000" cy="4680000"/>
              </a:xfrm>
              <a:prstGeom prst="ellipse">
                <a:avLst/>
              </a:prstGeom>
              <a:solidFill>
                <a:srgbClr val="4BACC6">
                  <a:lumMod val="50000"/>
                  <a:lumOff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QuadreDeText 26"/>
              <p:cNvSpPr txBox="1">
                <a:spLocks noChangeArrowheads="1"/>
              </p:cNvSpPr>
              <p:nvPr/>
            </p:nvSpPr>
            <p:spPr bwMode="auto">
              <a:xfrm>
                <a:off x="3331802" y="161772"/>
                <a:ext cx="820021" cy="968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kumimoji="0" lang="ca-E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QuadreDeText 27"/>
              <p:cNvSpPr txBox="1">
                <a:spLocks noChangeArrowheads="1"/>
              </p:cNvSpPr>
              <p:nvPr/>
            </p:nvSpPr>
            <p:spPr bwMode="auto">
              <a:xfrm>
                <a:off x="1807650" y="1202636"/>
                <a:ext cx="3924149" cy="310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18415" lvl="0" indent="-18415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1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Crear una biblioteca transversal que integre los recursos y los servicios bibliográficos.</a:t>
                </a:r>
              </a:p>
            </p:txBody>
          </p:sp>
        </p:grpSp>
        <p:grpSp>
          <p:nvGrpSpPr>
            <p:cNvPr id="20" name="Agrupa 19"/>
            <p:cNvGrpSpPr>
              <a:grpSpLocks/>
            </p:cNvGrpSpPr>
            <p:nvPr/>
          </p:nvGrpSpPr>
          <p:grpSpPr bwMode="auto">
            <a:xfrm>
              <a:off x="1813432" y="0"/>
              <a:ext cx="1601470" cy="1734241"/>
              <a:chOff x="0" y="1884363"/>
              <a:chExt cx="4680000" cy="5089198"/>
            </a:xfrm>
          </p:grpSpPr>
          <p:sp>
            <p:nvSpPr>
              <p:cNvPr id="33" name="Oval 32"/>
              <p:cNvSpPr>
                <a:spLocks noChangeArrowheads="1"/>
              </p:cNvSpPr>
              <p:nvPr/>
            </p:nvSpPr>
            <p:spPr bwMode="auto">
              <a:xfrm>
                <a:off x="0" y="1884363"/>
                <a:ext cx="4680000" cy="4680001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QuadreDeText 23"/>
              <p:cNvSpPr txBox="1">
                <a:spLocks noChangeArrowheads="1"/>
              </p:cNvSpPr>
              <p:nvPr/>
            </p:nvSpPr>
            <p:spPr bwMode="auto">
              <a:xfrm>
                <a:off x="1989770" y="1985302"/>
                <a:ext cx="662113" cy="91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endParaRPr kumimoji="0" lang="ca-E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5" name="QuadreDeText 24"/>
              <p:cNvSpPr txBox="1">
                <a:spLocks noChangeArrowheads="1"/>
              </p:cNvSpPr>
              <p:nvPr/>
            </p:nvSpPr>
            <p:spPr bwMode="auto">
              <a:xfrm>
                <a:off x="211138" y="3095971"/>
                <a:ext cx="4291663" cy="3877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18415" lvl="0" indent="-18415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1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Desarrollar  una plataforma digital dirigida a dar servicio y acceso a los recursos bibliográficos de forma ininterrumpida.</a:t>
                </a:r>
              </a:p>
            </p:txBody>
          </p:sp>
        </p:grpSp>
        <p:grpSp>
          <p:nvGrpSpPr>
            <p:cNvPr id="21" name="Agrupa 20"/>
            <p:cNvGrpSpPr>
              <a:grpSpLocks/>
            </p:cNvGrpSpPr>
            <p:nvPr/>
          </p:nvGrpSpPr>
          <p:grpSpPr bwMode="auto">
            <a:xfrm>
              <a:off x="3619180" y="0"/>
              <a:ext cx="1601470" cy="1734241"/>
              <a:chOff x="2930525" y="1871663"/>
              <a:chExt cx="4680000" cy="5206826"/>
            </a:xfrm>
          </p:grpSpPr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2930525" y="1871663"/>
                <a:ext cx="4680000" cy="4679446"/>
              </a:xfrm>
              <a:prstGeom prst="ellipse">
                <a:avLst/>
              </a:pr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QuadreDeText 16"/>
              <p:cNvSpPr txBox="1">
                <a:spLocks noChangeArrowheads="1"/>
              </p:cNvSpPr>
              <p:nvPr/>
            </p:nvSpPr>
            <p:spPr bwMode="auto">
              <a:xfrm>
                <a:off x="4943664" y="2111083"/>
                <a:ext cx="710893" cy="803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3</a:t>
                </a:r>
                <a:endParaRPr kumimoji="0" lang="ca-E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2" name="QuadreDeText 21"/>
              <p:cNvSpPr txBox="1">
                <a:spLocks noChangeArrowheads="1"/>
              </p:cNvSpPr>
              <p:nvPr/>
            </p:nvSpPr>
            <p:spPr bwMode="auto">
              <a:xfrm>
                <a:off x="3071154" y="3213819"/>
                <a:ext cx="4482735" cy="3864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18415" lvl="0" indent="-18415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1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Crear una red de bibliotecas que garantice la coordinación de esfuerzos y ofrece un acceso igualitario a los servicios y recursos.</a:t>
                </a:r>
              </a:p>
            </p:txBody>
          </p:sp>
        </p:grpSp>
      </p:grpSp>
      <p:sp>
        <p:nvSpPr>
          <p:cNvPr id="39" name="QuadreDeText 23"/>
          <p:cNvSpPr txBox="1">
            <a:spLocks noChangeArrowheads="1"/>
          </p:cNvSpPr>
          <p:nvPr/>
        </p:nvSpPr>
        <p:spPr bwMode="auto">
          <a:xfrm>
            <a:off x="2055992" y="2880676"/>
            <a:ext cx="263307" cy="38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endParaRPr kumimoji="0" lang="ca-E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sp>
        <p:nvSpPr>
          <p:cNvPr id="13317" name="Contenidor de text 3"/>
          <p:cNvSpPr>
            <a:spLocks noGrp="1"/>
          </p:cNvSpPr>
          <p:nvPr>
            <p:ph type="body" sz="quarter" idx="13"/>
          </p:nvPr>
        </p:nvSpPr>
        <p:spPr>
          <a:xfrm>
            <a:off x="357188" y="1268413"/>
            <a:ext cx="8570912" cy="428625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s-ES" altLang="ca-ES" dirty="0" smtClean="0">
                <a:latin typeface="Arial" charset="0"/>
                <a:cs typeface="Arial" charset="0"/>
              </a:rPr>
              <a:t>Líneas </a:t>
            </a:r>
            <a:r>
              <a:rPr lang="es-ES" altLang="ca-ES" sz="2400" dirty="0" smtClean="0">
                <a:latin typeface="+mn-lt"/>
                <a:cs typeface="Arial" charset="0"/>
              </a:rPr>
              <a:t>estratégicas</a:t>
            </a:r>
            <a:r>
              <a:rPr lang="es-ES" altLang="ca-ES" dirty="0" smtClean="0">
                <a:latin typeface="Arial" charset="0"/>
                <a:cs typeface="Arial" charset="0"/>
              </a:rPr>
              <a:t> </a:t>
            </a:r>
            <a:r>
              <a:rPr lang="fr-FR" altLang="ca-ES" dirty="0" smtClean="0">
                <a:latin typeface="Arial" charset="0"/>
                <a:cs typeface="Arial" charset="0"/>
              </a:rPr>
              <a:t>de </a:t>
            </a:r>
            <a:r>
              <a:rPr lang="fr-FR" altLang="ca-ES" dirty="0">
                <a:latin typeface="Arial" charset="0"/>
                <a:cs typeface="Arial" charset="0"/>
              </a:rPr>
              <a:t>la Biblioteca de Ciències de la Salut de Catalunya</a:t>
            </a:r>
            <a:endParaRPr lang="ca-ES" altLang="ca-ES" dirty="0" smtClean="0">
              <a:latin typeface="Arial" charset="0"/>
              <a:cs typeface="Arial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42632"/>
            <a:ext cx="8036445" cy="3014560"/>
          </a:xfrm>
          <a:prstGeom prst="rect">
            <a:avLst/>
          </a:prstGeom>
        </p:spPr>
      </p:pic>
      <p:sp>
        <p:nvSpPr>
          <p:cNvPr id="17" name="QuadreDeText 23"/>
          <p:cNvSpPr txBox="1">
            <a:spLocks noChangeArrowheads="1"/>
          </p:cNvSpPr>
          <p:nvPr/>
        </p:nvSpPr>
        <p:spPr bwMode="auto">
          <a:xfrm>
            <a:off x="4365749" y="2751050"/>
            <a:ext cx="263307" cy="38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kumimoji="0" lang="ca-E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  <a:endParaRPr lang="ca-ES" smtClean="0">
              <a:latin typeface="Arial" charset="0"/>
              <a:cs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2091" y="1988840"/>
            <a:ext cx="84969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 smtClean="0">
                <a:solidFill>
                  <a:srgbClr val="4C8896"/>
                </a:solidFill>
                <a:latin typeface="Arial" charset="0"/>
                <a:ea typeface="Arial" charset="0"/>
              </a:rPr>
              <a:t>Biblioteca Virtual de Sistema Sanitari Públic Català</a:t>
            </a:r>
          </a:p>
          <a:p>
            <a:pPr algn="ctr"/>
            <a:endParaRPr lang="ca-ES" sz="2500" b="1" dirty="0" smtClean="0">
              <a:latin typeface="Arial" charset="0"/>
              <a:ea typeface="Arial" charset="0"/>
            </a:endParaRPr>
          </a:p>
          <a:p>
            <a:pPr algn="ctr"/>
            <a:endParaRPr lang="ca-ES" sz="2500" b="1" dirty="0">
              <a:latin typeface="Arial" charset="0"/>
              <a:ea typeface="Arial" charset="0"/>
            </a:endParaRPr>
          </a:p>
          <a:p>
            <a:pPr algn="ctr"/>
            <a:endParaRPr lang="ca-ES" sz="2500" b="1" dirty="0" smtClean="0">
              <a:latin typeface="Arial" charset="0"/>
              <a:ea typeface="Arial" charset="0"/>
            </a:endParaRPr>
          </a:p>
          <a:p>
            <a:pPr algn="ctr"/>
            <a:endParaRPr lang="ca-ES" sz="2500" b="1" dirty="0">
              <a:latin typeface="Arial" charset="0"/>
              <a:ea typeface="Arial" charset="0"/>
            </a:endParaRPr>
          </a:p>
          <a:p>
            <a:pPr algn="ctr"/>
            <a:endParaRPr lang="ca-ES" sz="2500" b="1" dirty="0" smtClean="0">
              <a:latin typeface="Arial" charset="0"/>
              <a:ea typeface="Arial" charset="0"/>
            </a:endParaRPr>
          </a:p>
          <a:p>
            <a:pPr algn="ctr"/>
            <a:r>
              <a:rPr lang="ca-ES" sz="2500" dirty="0">
                <a:latin typeface="Arial" charset="0"/>
                <a:ea typeface="Arial" charset="0"/>
                <a:hlinkClick r:id="rId2"/>
              </a:rPr>
              <a:t>https://</a:t>
            </a:r>
            <a:r>
              <a:rPr lang="ca-ES" sz="2500" dirty="0" smtClean="0">
                <a:latin typeface="Arial" charset="0"/>
                <a:ea typeface="Arial" charset="0"/>
                <a:hlinkClick r:id="rId2"/>
              </a:rPr>
              <a:t>s1.salut.extranet.gencat.cat/llocs/biblioteca/CAT/pagines/default.aspx</a:t>
            </a:r>
            <a:r>
              <a:rPr lang="ca-ES" sz="2500" dirty="0" smtClean="0">
                <a:latin typeface="Arial" charset="0"/>
                <a:ea typeface="Arial" charset="0"/>
              </a:rPr>
              <a:t> </a:t>
            </a:r>
            <a:endParaRPr lang="ca-ES" sz="2500" dirty="0">
              <a:latin typeface="Arial" charset="0"/>
              <a:ea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t="69966" r="10626" b="15671"/>
          <a:stretch/>
        </p:blipFill>
        <p:spPr>
          <a:xfrm>
            <a:off x="899592" y="3645023"/>
            <a:ext cx="7200800" cy="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/>
          <a:srcRect l="15496" t="7875" r="16984" b="-202"/>
          <a:stretch/>
        </p:blipFill>
        <p:spPr>
          <a:xfrm>
            <a:off x="511785" y="1559149"/>
            <a:ext cx="6120705" cy="4705635"/>
          </a:xfrm>
          <a:prstGeom prst="rect">
            <a:avLst/>
          </a:prstGeom>
        </p:spPr>
      </p:pic>
      <p:sp>
        <p:nvSpPr>
          <p:cNvPr id="16386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  <a:endParaRPr lang="ca-ES" smtClean="0">
              <a:latin typeface="Arial" charset="0"/>
              <a:cs typeface="Arial" charset="0"/>
            </a:endParaRPr>
          </a:p>
        </p:txBody>
      </p:sp>
      <p:pic>
        <p:nvPicPr>
          <p:cNvPr id="16388" name="Imatge 6"/>
          <p:cNvPicPr>
            <a:picLocks noChangeAspect="1" noChangeArrowheads="1"/>
          </p:cNvPicPr>
          <p:nvPr/>
        </p:nvPicPr>
        <p:blipFill>
          <a:blip r:embed="rId3" cstate="print"/>
          <a:srcRect l="4869" r="22845" b="15419"/>
          <a:stretch>
            <a:fillRect/>
          </a:stretch>
        </p:blipFill>
        <p:spPr bwMode="auto">
          <a:xfrm>
            <a:off x="7525642" y="1125538"/>
            <a:ext cx="1366838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4" cstate="print"/>
          <a:srcRect l="9741" t="20297" r="29303" b="7845"/>
          <a:stretch>
            <a:fillRect/>
          </a:stretch>
        </p:blipFill>
        <p:spPr bwMode="auto">
          <a:xfrm>
            <a:off x="5940425" y="3933825"/>
            <a:ext cx="3095625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5" cstate="print"/>
          <a:srcRect l="9741" t="34077" r="28835" b="21626"/>
          <a:stretch>
            <a:fillRect/>
          </a:stretch>
        </p:blipFill>
        <p:spPr bwMode="auto">
          <a:xfrm>
            <a:off x="185738" y="3470275"/>
            <a:ext cx="3233737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or de fletxa recta 11"/>
          <p:cNvCxnSpPr>
            <a:stCxn id="22" idx="5"/>
          </p:cNvCxnSpPr>
          <p:nvPr/>
        </p:nvCxnSpPr>
        <p:spPr>
          <a:xfrm rot="16200000" flipH="1">
            <a:off x="4879333" y="423913"/>
            <a:ext cx="618094" cy="4527883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de fletxa recta 12"/>
          <p:cNvCxnSpPr/>
          <p:nvPr/>
        </p:nvCxnSpPr>
        <p:spPr>
          <a:xfrm>
            <a:off x="2771775" y="2420938"/>
            <a:ext cx="3095625" cy="216058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 de fletxa recta 15"/>
          <p:cNvCxnSpPr/>
          <p:nvPr/>
        </p:nvCxnSpPr>
        <p:spPr>
          <a:xfrm rot="5400000">
            <a:off x="1150938" y="2528888"/>
            <a:ext cx="1152525" cy="93662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555875" y="2133550"/>
            <a:ext cx="431800" cy="28733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23" name="Oval 22"/>
          <p:cNvSpPr/>
          <p:nvPr/>
        </p:nvSpPr>
        <p:spPr>
          <a:xfrm>
            <a:off x="1979613" y="2133600"/>
            <a:ext cx="431800" cy="28733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28" name="67 Marcador de texto"/>
          <p:cNvSpPr txBox="1">
            <a:spLocks/>
          </p:cNvSpPr>
          <p:nvPr/>
        </p:nvSpPr>
        <p:spPr bwMode="auto">
          <a:xfrm>
            <a:off x="357188" y="1052736"/>
            <a:ext cx="65182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85000" lnSpcReduction="10000"/>
          </a:bodyPr>
          <a:lstStyle/>
          <a:p>
            <a:pPr lvl="0">
              <a:lnSpc>
                <a:spcPts val="2300"/>
              </a:lnSpc>
              <a:defRPr/>
            </a:pPr>
            <a:r>
              <a:rPr lang="es-ES" sz="2000" b="1" kern="0" dirty="0">
                <a:solidFill>
                  <a:prstClr val="black"/>
                </a:solidFill>
                <a:latin typeface="Arial" charset="0"/>
                <a:ea typeface="ＭＳ Ｐゴシック" pitchFamily="54" charset="-128"/>
                <a:cs typeface="ＭＳ Ｐゴシック" pitchFamily="54" charset="-128"/>
              </a:rPr>
              <a:t>Acceso a los servicios y recursos </a:t>
            </a:r>
            <a:r>
              <a:rPr lang="ca-ES" sz="2000" b="1" kern="0" dirty="0">
                <a:solidFill>
                  <a:prstClr val="black"/>
                </a:solidFill>
                <a:latin typeface="Arial" charset="0"/>
                <a:ea typeface="ＭＳ Ｐゴシック" pitchFamily="54" charset="-128"/>
                <a:cs typeface="ＭＳ Ｐゴシック" pitchFamily="54" charset="-128"/>
              </a:rPr>
              <a:t>de la </a:t>
            </a:r>
            <a:r>
              <a:rPr lang="ca-ES" sz="2000" b="1" kern="0" dirty="0">
                <a:solidFill>
                  <a:prstClr val="black"/>
                </a:solidFill>
                <a:latin typeface="Arial" charset="0"/>
                <a:ea typeface="ＭＳ Ｐゴシック" pitchFamily="54" charset="-128"/>
                <a:cs typeface="ＭＳ Ｐゴシック" pitchFamily="54" charset="-128"/>
                <a:hlinkClick r:id="rId6"/>
              </a:rPr>
              <a:t>Biblioteca Virtual</a:t>
            </a:r>
            <a:endParaRPr lang="ca-ES" sz="2000" b="1" kern="0" dirty="0">
              <a:solidFill>
                <a:prstClr val="black"/>
              </a:solidFill>
              <a:latin typeface="Arial" charset="0"/>
              <a:ea typeface="ＭＳ Ｐゴシック" pitchFamily="54" charset="-128"/>
              <a:cs typeface="ＭＳ Ｐゴシック" pitchFamily="5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03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/>
          <a:srcRect l="8492" r="9046"/>
          <a:stretch/>
        </p:blipFill>
        <p:spPr>
          <a:xfrm>
            <a:off x="247928" y="1268760"/>
            <a:ext cx="5442597" cy="3710781"/>
          </a:xfrm>
          <a:prstGeom prst="rect">
            <a:avLst/>
          </a:prstGeom>
        </p:spPr>
      </p:pic>
      <p:pic>
        <p:nvPicPr>
          <p:cNvPr id="17410" name="Imatge 16"/>
          <p:cNvPicPr>
            <a:picLocks noChangeAspect="1" noChangeArrowheads="1"/>
          </p:cNvPicPr>
          <p:nvPr/>
        </p:nvPicPr>
        <p:blipFill>
          <a:blip r:embed="rId3" cstate="print"/>
          <a:srcRect l="22192" t="37839" r="19597" b="23985"/>
          <a:stretch>
            <a:fillRect/>
          </a:stretch>
        </p:blipFill>
        <p:spPr bwMode="auto">
          <a:xfrm>
            <a:off x="3986213" y="5590952"/>
            <a:ext cx="32496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  <a:endParaRPr lang="ca-ES" smtClean="0">
              <a:latin typeface="Arial" charset="0"/>
              <a:cs typeface="Arial" charset="0"/>
            </a:endParaRPr>
          </a:p>
        </p:txBody>
      </p:sp>
      <p:pic>
        <p:nvPicPr>
          <p:cNvPr id="17413" name="Imatge 17"/>
          <p:cNvPicPr>
            <a:picLocks noChangeAspect="1" noChangeArrowheads="1"/>
          </p:cNvPicPr>
          <p:nvPr/>
        </p:nvPicPr>
        <p:blipFill>
          <a:blip r:embed="rId4" cstate="print"/>
          <a:srcRect l="1195" r="1331" b="44914"/>
          <a:stretch>
            <a:fillRect/>
          </a:stretch>
        </p:blipFill>
        <p:spPr bwMode="auto">
          <a:xfrm>
            <a:off x="5795963" y="1342802"/>
            <a:ext cx="28797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Imatge 18"/>
          <p:cNvPicPr>
            <a:picLocks noChangeAspect="1" noChangeArrowheads="1"/>
          </p:cNvPicPr>
          <p:nvPr/>
        </p:nvPicPr>
        <p:blipFill>
          <a:blip r:embed="rId5" cstate="print"/>
          <a:srcRect l="65894" t="33784" b="47298"/>
          <a:stretch>
            <a:fillRect/>
          </a:stretch>
        </p:blipFill>
        <p:spPr bwMode="auto">
          <a:xfrm>
            <a:off x="7596188" y="1990502"/>
            <a:ext cx="1384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6" cstate="print"/>
          <a:srcRect l="11316" t="12595" r="36446" b="3735"/>
          <a:stretch>
            <a:fillRect/>
          </a:stretch>
        </p:blipFill>
        <p:spPr bwMode="auto">
          <a:xfrm>
            <a:off x="6048375" y="2925539"/>
            <a:ext cx="27717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ctor de fletxa recta 15"/>
          <p:cNvCxnSpPr>
            <a:stCxn id="23" idx="6"/>
          </p:cNvCxnSpPr>
          <p:nvPr/>
        </p:nvCxnSpPr>
        <p:spPr>
          <a:xfrm flipV="1">
            <a:off x="5292725" y="2134964"/>
            <a:ext cx="287338" cy="4318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4427538" y="2350864"/>
            <a:ext cx="865187" cy="431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22" name="Oval 21"/>
          <p:cNvSpPr/>
          <p:nvPr/>
        </p:nvSpPr>
        <p:spPr>
          <a:xfrm>
            <a:off x="1979613" y="2350864"/>
            <a:ext cx="1368425" cy="28733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cxnSp>
        <p:nvCxnSpPr>
          <p:cNvPr id="12" name="Connector de fletxa recta 11"/>
          <p:cNvCxnSpPr/>
          <p:nvPr/>
        </p:nvCxnSpPr>
        <p:spPr>
          <a:xfrm>
            <a:off x="2916238" y="2638202"/>
            <a:ext cx="2879725" cy="10795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de fletxa recta 12"/>
          <p:cNvCxnSpPr/>
          <p:nvPr/>
        </p:nvCxnSpPr>
        <p:spPr>
          <a:xfrm rot="16200000" flipH="1">
            <a:off x="2339975" y="3500760"/>
            <a:ext cx="2447925" cy="158432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651500" y="1269777"/>
            <a:ext cx="3313113" cy="1584325"/>
          </a:xfrm>
          <a:prstGeom prst="rect">
            <a:avLst/>
          </a:prstGeom>
          <a:solidFill>
            <a:schemeClr val="accent1">
              <a:alpha val="2000"/>
            </a:schemeClr>
          </a:solidFill>
          <a:ln w="19050">
            <a:solidFill>
              <a:srgbClr val="4C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35" name="Rectangle 34"/>
          <p:cNvSpPr/>
          <p:nvPr/>
        </p:nvSpPr>
        <p:spPr>
          <a:xfrm>
            <a:off x="5830888" y="2925539"/>
            <a:ext cx="3133725" cy="2665413"/>
          </a:xfrm>
          <a:prstGeom prst="rect">
            <a:avLst/>
          </a:prstGeom>
          <a:solidFill>
            <a:schemeClr val="accent1">
              <a:alpha val="2000"/>
            </a:schemeClr>
          </a:solidFill>
          <a:ln w="19050">
            <a:solidFill>
              <a:srgbClr val="4C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cxnSp>
        <p:nvCxnSpPr>
          <p:cNvPr id="37" name="Connector recte 36"/>
          <p:cNvCxnSpPr/>
          <p:nvPr/>
        </p:nvCxnSpPr>
        <p:spPr>
          <a:xfrm>
            <a:off x="1692275" y="3096989"/>
            <a:ext cx="215900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319588" y="5632227"/>
            <a:ext cx="3421062" cy="934913"/>
          </a:xfrm>
          <a:prstGeom prst="rect">
            <a:avLst/>
          </a:prstGeom>
          <a:solidFill>
            <a:schemeClr val="accent1">
              <a:alpha val="2000"/>
            </a:schemeClr>
          </a:solidFill>
          <a:ln w="19050">
            <a:solidFill>
              <a:srgbClr val="4C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49" name="67 Marcador de texto"/>
          <p:cNvSpPr txBox="1">
            <a:spLocks/>
          </p:cNvSpPr>
          <p:nvPr/>
        </p:nvSpPr>
        <p:spPr bwMode="auto">
          <a:xfrm>
            <a:off x="107504" y="5301208"/>
            <a:ext cx="432015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300"/>
              </a:lnSpc>
              <a:defRPr/>
            </a:pPr>
            <a:r>
              <a:rPr lang="es-ES" sz="2000" b="1" kern="0" dirty="0" smtClean="0">
                <a:latin typeface="Arial" charset="0"/>
                <a:ea typeface="ＭＳ Ｐゴシック" pitchFamily="54" charset="-128"/>
                <a:cs typeface="ＭＳ Ｐゴシック" pitchFamily="54" charset="-128"/>
              </a:rPr>
              <a:t>Recursos bibliográficos y herramientas para la producción científica</a:t>
            </a:r>
            <a:endParaRPr lang="es-ES" sz="2000" b="1" kern="0" dirty="0">
              <a:latin typeface="Arial" charset="0"/>
              <a:ea typeface="ＭＳ Ｐゴシック" pitchFamily="54" charset="-128"/>
              <a:cs typeface="ＭＳ Ｐゴシック" pitchFamily="5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ol 1"/>
          <p:cNvSpPr>
            <a:spLocks noGrp="1"/>
          </p:cNvSpPr>
          <p:nvPr>
            <p:ph type="title"/>
          </p:nvPr>
        </p:nvSpPr>
        <p:spPr>
          <a:xfrm>
            <a:off x="357188" y="619125"/>
            <a:ext cx="8570912" cy="506413"/>
          </a:xfrm>
        </p:spPr>
        <p:txBody>
          <a:bodyPr/>
          <a:lstStyle/>
          <a:p>
            <a:pPr eaLnBrk="1" hangingPunct="1"/>
            <a:r>
              <a:rPr lang="ca-ES" altLang="ca-ES" smtClean="0">
                <a:latin typeface="Arial" charset="0"/>
                <a:cs typeface="Arial" charset="0"/>
              </a:rPr>
              <a:t>Biblioteca de Ciències de la Salut de Catalunya (BCS)</a:t>
            </a:r>
          </a:p>
        </p:txBody>
      </p:sp>
      <p:sp>
        <p:nvSpPr>
          <p:cNvPr id="15363" name="Contenidor de text 3"/>
          <p:cNvSpPr>
            <a:spLocks noGrp="1"/>
          </p:cNvSpPr>
          <p:nvPr>
            <p:ph type="body" sz="quarter" idx="13"/>
          </p:nvPr>
        </p:nvSpPr>
        <p:spPr>
          <a:xfrm>
            <a:off x="357188" y="1268413"/>
            <a:ext cx="2378224" cy="2088579"/>
          </a:xfrm>
        </p:spPr>
        <p:txBody>
          <a:bodyPr>
            <a:normAutofit/>
          </a:bodyPr>
          <a:lstStyle/>
          <a:p>
            <a:pPr eaLnBrk="1" hangingPunct="1"/>
            <a:r>
              <a:rPr lang="pt-BR" dirty="0" err="1"/>
              <a:t>Pregunteu-nos</a:t>
            </a:r>
            <a:r>
              <a:rPr lang="pt-BR" dirty="0"/>
              <a:t>: </a:t>
            </a:r>
            <a:r>
              <a:rPr lang="es-ES" dirty="0" smtClean="0"/>
              <a:t>servicio virtual de atención al</a:t>
            </a:r>
          </a:p>
          <a:p>
            <a:pPr eaLnBrk="1" hangingPunct="1"/>
            <a:r>
              <a:rPr lang="es-ES" altLang="ca-ES" dirty="0" smtClean="0">
                <a:latin typeface="Arial" charset="0"/>
                <a:cs typeface="Arial" charset="0"/>
              </a:rPr>
              <a:t>usuario</a:t>
            </a:r>
          </a:p>
        </p:txBody>
      </p:sp>
      <p:pic>
        <p:nvPicPr>
          <p:cNvPr id="9" name="Imatge 8"/>
          <p:cNvPicPr>
            <a:picLocks noChangeAspect="1"/>
          </p:cNvPicPr>
          <p:nvPr/>
        </p:nvPicPr>
        <p:blipFill rotWithShape="1">
          <a:blip r:embed="rId2"/>
          <a:srcRect l="16768" t="6098" r="17683" b="7168"/>
          <a:stretch/>
        </p:blipFill>
        <p:spPr>
          <a:xfrm>
            <a:off x="2843808" y="1177664"/>
            <a:ext cx="5940276" cy="49126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2624" y="3033826"/>
            <a:ext cx="1627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hlinkClick r:id="rId3"/>
              </a:rPr>
              <a:t>https://</a:t>
            </a:r>
            <a:r>
              <a:rPr lang="ca-ES" dirty="0" smtClean="0">
                <a:hlinkClick r:id="rId3"/>
              </a:rPr>
              <a:t>scientiasalut.gencat.cat/handle/11351/2969</a:t>
            </a:r>
            <a:r>
              <a:rPr lang="ca-ES" dirty="0" smtClean="0"/>
              <a:t> </a:t>
            </a: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3021</TotalTime>
  <Words>692</Words>
  <Application>Microsoft Office PowerPoint</Application>
  <PresentationFormat>Presentació en pantalla (4:3)</PresentationFormat>
  <Paragraphs>73</Paragraphs>
  <Slides>15</Slides>
  <Notes>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Courier New</vt:lpstr>
      <vt:lpstr>Helvetica</vt:lpstr>
      <vt:lpstr>Times New Roman</vt:lpstr>
      <vt:lpstr>Wingdings</vt:lpstr>
      <vt:lpstr>Tema de l'Office</vt:lpstr>
      <vt:lpstr>  Biblioteca de Ciències de la Salut de Catalunya  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Biblioteca de Ciències de la Salut de Catalunya (BCS)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.</dc:creator>
  <cp:lastModifiedBy>Roque Castella, Pilar</cp:lastModifiedBy>
  <cp:revision>316</cp:revision>
  <cp:lastPrinted>2017-09-19T09:55:42Z</cp:lastPrinted>
  <dcterms:created xsi:type="dcterms:W3CDTF">2011-04-15T10:08:09Z</dcterms:created>
  <dcterms:modified xsi:type="dcterms:W3CDTF">2017-09-29T10:05:48Z</dcterms:modified>
</cp:coreProperties>
</file>