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3" r:id="rId5"/>
    <p:sldId id="284" r:id="rId6"/>
    <p:sldId id="316" r:id="rId7"/>
    <p:sldId id="334" r:id="rId8"/>
    <p:sldId id="335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31" r:id="rId18"/>
    <p:sldId id="328" r:id="rId19"/>
    <p:sldId id="329" r:id="rId20"/>
    <p:sldId id="330" r:id="rId21"/>
    <p:sldId id="332" r:id="rId22"/>
    <p:sldId id="333" r:id="rId23"/>
  </p:sldIdLst>
  <p:sldSz cx="9144000" cy="6858000" type="screen4x3"/>
  <p:notesSz cx="6808788" cy="9940925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B9E3"/>
    <a:srgbClr val="8EBCF9"/>
    <a:srgbClr val="E5DAC3"/>
    <a:srgbClr val="FF564E"/>
    <a:srgbClr val="EE554C"/>
    <a:srgbClr val="95BDF9"/>
    <a:srgbClr val="F5D395"/>
    <a:srgbClr val="009FE3"/>
    <a:srgbClr val="FCA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4" autoAdjust="0"/>
    <p:restoredTop sz="85566" autoAdjust="0"/>
  </p:normalViewPr>
  <p:slideViewPr>
    <p:cSldViewPr>
      <p:cViewPr varScale="1">
        <p:scale>
          <a:sx n="75" d="100"/>
          <a:sy n="75" d="100"/>
        </p:scale>
        <p:origin x="181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dirty="0" smtClean="0"/>
              <a:t>Feu clic aquí per editar l'estil de subtítols del patró.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955357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D8F008-AD78-452F-A47A-A16D763A440F}" type="datetimeFigureOut">
              <a:rPr lang="ca-ES" smtClean="0"/>
              <a:t>17/5/2022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B95D77-6D30-4885-90BA-AEDA52A5DEF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4432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D8F008-AD78-452F-A47A-A16D763A440F}" type="datetimeFigureOut">
              <a:rPr lang="ca-ES" smtClean="0"/>
              <a:t>17/5/2022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B95D77-6D30-4885-90BA-AEDA52A5DEF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6993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Feu clic aquí per editar l'estil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dirty="0" smtClean="0"/>
              <a:t>Feu clic aquí per editar estils</a:t>
            </a:r>
          </a:p>
          <a:p>
            <a:pPr lvl="1"/>
            <a:r>
              <a:rPr lang="ca-ES" dirty="0" smtClean="0"/>
              <a:t>Segon nivell</a:t>
            </a:r>
          </a:p>
          <a:p>
            <a:pPr lvl="2"/>
            <a:r>
              <a:rPr lang="ca-ES" dirty="0" smtClean="0"/>
              <a:t>Tercer nivell</a:t>
            </a:r>
          </a:p>
          <a:p>
            <a:pPr lvl="3"/>
            <a:r>
              <a:rPr lang="ca-ES" dirty="0" smtClean="0"/>
              <a:t>Quart nivell</a:t>
            </a:r>
          </a:p>
          <a:p>
            <a:pPr lvl="4"/>
            <a:r>
              <a:rPr lang="ca-ES" dirty="0" smtClean="0"/>
              <a:t>Cinquè nivell</a:t>
            </a:r>
            <a:endParaRPr lang="ca-ES" dirty="0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D8F008-AD78-452F-A47A-A16D763A440F}" type="datetimeFigureOut">
              <a:rPr lang="ca-ES" smtClean="0"/>
              <a:t>17/5/2022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B95D77-6D30-4885-90BA-AEDA52A5DEF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19419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D8F008-AD78-452F-A47A-A16D763A440F}" type="datetimeFigureOut">
              <a:rPr lang="ca-ES" smtClean="0"/>
              <a:t>17/5/2022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B95D77-6D30-4885-90BA-AEDA52A5DEF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2649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D8F008-AD78-452F-A47A-A16D763A440F}" type="datetimeFigureOut">
              <a:rPr lang="ca-ES" smtClean="0"/>
              <a:t>17/5/2022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B95D77-6D30-4885-90BA-AEDA52A5DEF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52817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D8F008-AD78-452F-A47A-A16D763A440F}" type="datetimeFigureOut">
              <a:rPr lang="ca-ES" smtClean="0"/>
              <a:t>17/5/2022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B95D77-6D30-4885-90BA-AEDA52A5DEF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524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D8F008-AD78-452F-A47A-A16D763A440F}" type="datetimeFigureOut">
              <a:rPr lang="ca-ES" smtClean="0"/>
              <a:t>17/5/2022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B95D77-6D30-4885-90BA-AEDA52A5DEF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0517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D8F008-AD78-452F-A47A-A16D763A440F}" type="datetimeFigureOut">
              <a:rPr lang="ca-ES" smtClean="0"/>
              <a:t>17/5/2022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B95D77-6D30-4885-90BA-AEDA52A5DEF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4003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D8F008-AD78-452F-A47A-A16D763A440F}" type="datetimeFigureOut">
              <a:rPr lang="ca-ES" smtClean="0"/>
              <a:t>17/5/2022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B95D77-6D30-4885-90BA-AEDA52A5DEF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839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D8F008-AD78-452F-A47A-A16D763A440F}" type="datetimeFigureOut">
              <a:rPr lang="ca-ES" smtClean="0"/>
              <a:t>17/5/2022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B95D77-6D30-4885-90BA-AEDA52A5DEF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123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pic>
        <p:nvPicPr>
          <p:cNvPr id="7" name="Picture 4" descr="Logotip /Salut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020" y="6233889"/>
            <a:ext cx="1363858" cy="39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Logotip de la Generalitat de Catalunya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85261"/>
            <a:ext cx="1718532" cy="471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125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8.xml"/><Relationship Id="rId7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slide" Target="slide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7" Type="http://schemas.openxmlformats.org/officeDocument/2006/relationships/slide" Target="slide1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5" Type="http://schemas.openxmlformats.org/officeDocument/2006/relationships/slide" Target="slide15.xml"/><Relationship Id="rId4" Type="http://schemas.openxmlformats.org/officeDocument/2006/relationships/slide" Target="slide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presentació"/>
          <p:cNvSpPr>
            <a:spLocks noGrp="1"/>
          </p:cNvSpPr>
          <p:nvPr>
            <p:ph type="ctrTitle"/>
          </p:nvPr>
        </p:nvSpPr>
        <p:spPr>
          <a:xfrm>
            <a:off x="354204" y="404664"/>
            <a:ext cx="8387862" cy="1224136"/>
          </a:xfrm>
        </p:spPr>
        <p:txBody>
          <a:bodyPr anchor="t">
            <a:noAutofit/>
          </a:bodyPr>
          <a:lstStyle/>
          <a:p>
            <a:pPr algn="l">
              <a:tabLst>
                <a:tab pos="1704975" algn="l"/>
              </a:tabLst>
            </a:pPr>
            <a:r>
              <a:rPr lang="ca-ES" sz="3600" dirty="0" smtClean="0">
                <a:solidFill>
                  <a:srgbClr val="8EBCF9"/>
                </a:solidFill>
                <a:latin typeface="Arial"/>
                <a:cs typeface="Arial"/>
              </a:rPr>
              <a:t>S/</a:t>
            </a:r>
            <a:r>
              <a:rPr lang="ca-ES" sz="3600" dirty="0" smtClean="0">
                <a:latin typeface="Arial"/>
                <a:cs typeface="Arial"/>
              </a:rPr>
              <a:t>Pla d’Enquestes de Percepció, Experiència i Satisfacció d’usuaris del servei d’Atenció Hospitalària Urgent</a:t>
            </a:r>
            <a:br>
              <a:rPr lang="ca-ES" sz="3600" dirty="0" smtClean="0">
                <a:latin typeface="Arial"/>
                <a:cs typeface="Arial"/>
              </a:rPr>
            </a:br>
            <a:r>
              <a:rPr lang="ca-ES" sz="3600" dirty="0" smtClean="0">
                <a:latin typeface="Arial"/>
                <a:cs typeface="Arial"/>
              </a:rPr>
              <a:t/>
            </a:r>
            <a:br>
              <a:rPr lang="ca-ES" sz="3600" dirty="0" smtClean="0">
                <a:latin typeface="Arial"/>
                <a:cs typeface="Arial"/>
              </a:rPr>
            </a:br>
            <a:r>
              <a:rPr lang="ca-ES" sz="2400" dirty="0" smtClean="0">
                <a:latin typeface="Arial"/>
                <a:cs typeface="Arial"/>
              </a:rPr>
              <a:t>Resultats per Centres</a:t>
            </a:r>
            <a:endParaRPr lang="ca-ES" sz="3600" dirty="0">
              <a:latin typeface="Arial"/>
              <a:cs typeface="Arial"/>
            </a:endParaRPr>
          </a:p>
        </p:txBody>
      </p:sp>
      <p:sp>
        <p:nvSpPr>
          <p:cNvPr id="5" name="Títol presentació"/>
          <p:cNvSpPr txBox="1">
            <a:spLocks/>
          </p:cNvSpPr>
          <p:nvPr/>
        </p:nvSpPr>
        <p:spPr>
          <a:xfrm>
            <a:off x="506604" y="4149080"/>
            <a:ext cx="8387862" cy="9830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a-ES" sz="2800" dirty="0" smtClean="0">
                <a:latin typeface="Arial"/>
                <a:cs typeface="Arial"/>
              </a:rPr>
              <a:t>2019</a:t>
            </a:r>
          </a:p>
          <a:p>
            <a:pPr algn="l"/>
            <a:r>
              <a:rPr lang="ca-ES" sz="2800" dirty="0" smtClean="0">
                <a:latin typeface="Arial"/>
                <a:cs typeface="Arial"/>
              </a:rPr>
              <a:t>Servei Català de la Salut</a:t>
            </a:r>
            <a:endParaRPr lang="ca-E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871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ol 5"/>
          <p:cNvSpPr>
            <a:spLocks noGrp="1"/>
          </p:cNvSpPr>
          <p:nvPr>
            <p:ph type="ctrTitle"/>
          </p:nvPr>
        </p:nvSpPr>
        <p:spPr>
          <a:xfrm>
            <a:off x="179512" y="208841"/>
            <a:ext cx="8784976" cy="1037977"/>
          </a:xfrm>
        </p:spPr>
        <p:txBody>
          <a:bodyPr>
            <a:normAutofit/>
          </a:bodyPr>
          <a:lstStyle/>
          <a:p>
            <a:pPr algn="l"/>
            <a:r>
              <a:rPr lang="ca-ES" sz="3600" dirty="0" smtClean="0">
                <a:solidFill>
                  <a:srgbClr val="8EBCF9"/>
                </a:solidFill>
                <a:latin typeface="Arial"/>
                <a:ea typeface="+mn-ea"/>
                <a:cs typeface="Arial"/>
              </a:rPr>
              <a:t>S/</a:t>
            </a:r>
            <a:r>
              <a:rPr lang="ca-ES" sz="3600" dirty="0" smtClean="0">
                <a:latin typeface="Arial"/>
                <a:ea typeface="+mn-ea"/>
                <a:cs typeface="Arial"/>
              </a:rPr>
              <a:t>Indicador Positiu – Girona</a:t>
            </a:r>
            <a:endParaRPr lang="ca-ES" sz="3600" dirty="0">
              <a:latin typeface="Arial"/>
              <a:ea typeface="+mn-ea"/>
              <a:cs typeface="Arial"/>
            </a:endParaRPr>
          </a:p>
        </p:txBody>
      </p:sp>
      <p:grpSp>
        <p:nvGrpSpPr>
          <p:cNvPr id="2" name="Agrupa 1" title="Barra d'interacció amb la presentació"/>
          <p:cNvGrpSpPr/>
          <p:nvPr/>
        </p:nvGrpSpPr>
        <p:grpSpPr>
          <a:xfrm>
            <a:off x="2123980" y="5661248"/>
            <a:ext cx="5544364" cy="261610"/>
            <a:chOff x="2123980" y="5661248"/>
            <a:chExt cx="5544364" cy="261610"/>
          </a:xfrm>
        </p:grpSpPr>
        <p:sp>
          <p:nvSpPr>
            <p:cNvPr id="9" name="QuadreDeText 8">
              <a:hlinkClick r:id="rId2" action="ppaction://hlinksldjump" highlightClick="1"/>
            </p:cNvPr>
            <p:cNvSpPr txBox="1"/>
            <p:nvPr/>
          </p:nvSpPr>
          <p:spPr>
            <a:xfrm>
              <a:off x="2484020" y="5661248"/>
              <a:ext cx="51843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Clica per tornar a la pàgina de resultats de la resta de Regions Sanitàries</a:t>
              </a:r>
              <a:endParaRPr lang="ca-E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Botó d'acció: endavant o següent 9">
              <a:hlinkClick r:id="rId2" action="ppaction://hlinksldjump" highlightClick="1"/>
            </p:cNvPr>
            <p:cNvSpPr/>
            <p:nvPr/>
          </p:nvSpPr>
          <p:spPr bwMode="auto">
            <a:xfrm>
              <a:off x="2123980" y="5684041"/>
              <a:ext cx="360040" cy="216024"/>
            </a:xfrm>
            <a:prstGeom prst="actionButtonForwardNex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rgbClr val="B2A1C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a-ES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  <p:graphicFrame>
        <p:nvGraphicFramePr>
          <p:cNvPr id="7" name="Taula 6" title="Indicadors positius de la Regió de Girona 20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409832"/>
              </p:ext>
            </p:extLst>
          </p:nvPr>
        </p:nvGraphicFramePr>
        <p:xfrm>
          <a:off x="395536" y="1052736"/>
          <a:ext cx="8229599" cy="4255666"/>
        </p:xfrm>
        <a:graphic>
          <a:graphicData uri="http://schemas.openxmlformats.org/drawingml/2006/table">
            <a:tbl>
              <a:tblPr firstRow="1"/>
              <a:tblGrid>
                <a:gridCol w="2069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8092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Pregunta resumida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Catalunya 2019</a:t>
                      </a:r>
                      <a:endParaRPr lang="ca-ES" sz="7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100 - Hospital Universitari Dr. Josep </a:t>
                      </a:r>
                      <a:r>
                        <a:rPr lang="ca-ES" sz="700" b="1" i="0" u="none" strike="noStrike" noProof="0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Trueta</a:t>
                      </a:r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                      (N=81)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719 - Hospital Comarcal de Blanes (N=80)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723 - Hospital de Campdevànol                      (N=80)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724 - Hospital de Figueres               </a:t>
                      </a:r>
                    </a:p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(N=80)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739 - Hospital de Palamós                    (N=80)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606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P4 Comoditat de la sala d'espera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606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P5 Informació temps d'espera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606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P6 Esperant, algú vigilava com es trobava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606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P7 Temps d'espera fins a veure el metge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606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P8 Temps de dedicació del metge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606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P9 Disposició per escoltar-lo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0606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P10 Poder donar la seva opinió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0606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P11 Ajuda a controlar el dolor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0606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P12 Condicions lloc on va ser atès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0606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P13 Comoditat de la </a:t>
                      </a:r>
                      <a:r>
                        <a:rPr lang="ca-ES" sz="700" b="0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camilla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0606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P14 Acompanyants varen poder estar amb vostè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0606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P15 Respecte a la intimitat 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0606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P16 Tracte personal infermeres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0606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P17 Tracte personal metges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0606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P18 Tracte personal dels zeladors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0606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P19 Informació entenedora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0606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P20 Informació que necessitava de la malaltia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0606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P21 No li explicaven les coses davant de tothom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0606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P22 Informació sobre les proves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0606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P23 Permís per informar família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0606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P24 Informació coherent (coincident)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0606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P25 Sensació d'estar en bones mans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0606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P26 Organització del servei d'urgències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0606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P27 Explicació del perquè de l'ingrés 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0606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P29 Va entendre explicacions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0606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P30 Temps total a urgències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0606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P31 Van resoldre el motiu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0606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 101 Valoració global</a:t>
                      </a:r>
                      <a:endParaRPr lang="ca-ES" sz="7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0606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 102 Fidelitat</a:t>
                      </a:r>
                      <a:endParaRPr lang="ca-ES" sz="7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63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ol 5"/>
          <p:cNvSpPr>
            <a:spLocks noGrp="1"/>
          </p:cNvSpPr>
          <p:nvPr>
            <p:ph type="ctrTitle"/>
          </p:nvPr>
        </p:nvSpPr>
        <p:spPr>
          <a:xfrm>
            <a:off x="179512" y="208841"/>
            <a:ext cx="8784976" cy="1037977"/>
          </a:xfrm>
        </p:spPr>
        <p:txBody>
          <a:bodyPr>
            <a:normAutofit/>
          </a:bodyPr>
          <a:lstStyle/>
          <a:p>
            <a:pPr algn="l"/>
            <a:r>
              <a:rPr lang="ca-ES" sz="3600" dirty="0" smtClean="0">
                <a:solidFill>
                  <a:srgbClr val="8EBCF9"/>
                </a:solidFill>
                <a:latin typeface="Arial"/>
                <a:ea typeface="+mn-ea"/>
                <a:cs typeface="Arial"/>
              </a:rPr>
              <a:t>S/</a:t>
            </a:r>
            <a:r>
              <a:rPr lang="ca-ES" sz="3600" dirty="0" smtClean="0">
                <a:latin typeface="Arial"/>
                <a:ea typeface="+mn-ea"/>
                <a:cs typeface="Arial"/>
              </a:rPr>
              <a:t>Indicador Positiu – Girona</a:t>
            </a:r>
            <a:endParaRPr lang="ca-ES" sz="3600" dirty="0">
              <a:latin typeface="Arial"/>
              <a:ea typeface="+mn-ea"/>
              <a:cs typeface="Arial"/>
            </a:endParaRPr>
          </a:p>
        </p:txBody>
      </p:sp>
      <p:grpSp>
        <p:nvGrpSpPr>
          <p:cNvPr id="2" name="Agrupa 1" title="Barra d'interacció amb la presentació"/>
          <p:cNvGrpSpPr/>
          <p:nvPr/>
        </p:nvGrpSpPr>
        <p:grpSpPr>
          <a:xfrm>
            <a:off x="2123980" y="5661248"/>
            <a:ext cx="5544364" cy="261610"/>
            <a:chOff x="2123980" y="5661248"/>
            <a:chExt cx="5544364" cy="261610"/>
          </a:xfrm>
        </p:grpSpPr>
        <p:sp>
          <p:nvSpPr>
            <p:cNvPr id="6" name="QuadreDeText 5">
              <a:hlinkClick r:id="rId2" action="ppaction://hlinksldjump" highlightClick="1"/>
            </p:cNvPr>
            <p:cNvSpPr txBox="1"/>
            <p:nvPr/>
          </p:nvSpPr>
          <p:spPr>
            <a:xfrm>
              <a:off x="2484020" y="5661248"/>
              <a:ext cx="51843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Clica per tornar a la pàgina de resultats de la resta de Regions Sanitàries</a:t>
              </a:r>
              <a:endParaRPr lang="ca-E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Botó d'acció: endavant o següent 6">
              <a:hlinkClick r:id="rId2" action="ppaction://hlinksldjump" highlightClick="1"/>
            </p:cNvPr>
            <p:cNvSpPr/>
            <p:nvPr/>
          </p:nvSpPr>
          <p:spPr bwMode="auto">
            <a:xfrm>
              <a:off x="2123980" y="5684041"/>
              <a:ext cx="360040" cy="216024"/>
            </a:xfrm>
            <a:prstGeom prst="actionButtonForwardNex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rgbClr val="B2A1C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a-ES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  <p:graphicFrame>
        <p:nvGraphicFramePr>
          <p:cNvPr id="8" name="Taula 7" title="Indicadors positius de la Regió de Girona 20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199093"/>
              </p:ext>
            </p:extLst>
          </p:nvPr>
        </p:nvGraphicFramePr>
        <p:xfrm>
          <a:off x="395536" y="1052736"/>
          <a:ext cx="6192689" cy="4320481"/>
        </p:xfrm>
        <a:graphic>
          <a:graphicData uri="http://schemas.openxmlformats.org/drawingml/2006/table">
            <a:tbl>
              <a:tblPr firstRow="1"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9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94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1299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Pregunta resumida</a:t>
                      </a:r>
                      <a:endParaRPr lang="ca-ES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Catalunya 2019</a:t>
                      </a:r>
                      <a:endParaRPr lang="ca-ES" sz="8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759 - Hospital Comarcal Sant Jaume de Calella                     (N=80)</a:t>
                      </a:r>
                      <a:endParaRPr lang="ca-ES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762 - Hospital d'Olot i Comarcal de la Garrotxa                    (N=80)</a:t>
                      </a:r>
                      <a:endParaRPr lang="ca-ES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770 - Hospital Santa Caterina                        (N=80)</a:t>
                      </a:r>
                      <a:endParaRPr lang="ca-ES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763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P4 Comoditat de la sala d'espera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60,6%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35,1%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91,8%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58,5%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551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P5 Informació temps d'espera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28,2%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41,2%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68,5%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25,4%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763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P6 Esperant, algú vigilava com es trobava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10,4%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13,8%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11,3%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763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P7 Temps d'espera fins a veure el metge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51,7%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41,4%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60,0%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44,6%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763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P8 Temps de dedicació del metge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83,2%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75,9%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87,5%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80,0%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3551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P9 Disposició per escoltar-lo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84,5%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79,7%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93,8%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79,7%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3551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P10 Poder donar la seva opinió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84,2%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81,3%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93,7%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85,9%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3551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P11 Ajuda a controlar el dolor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81,1%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76,8%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94,0%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80,6%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763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P12 Condicions lloc on va ser atès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77,6%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63,3%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97,5%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79,7%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3551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P13 Comoditat de la camilla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77,0%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57,5%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97,4%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81,4%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026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P14 Acompanyants varen poder estar amb vostè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88,7%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81,8%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98,4%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85,1%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3551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P15 Respecte a la intimitat 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90,4%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85,0%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97,5%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88,8%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3551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P16 Tracte personal infermeres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92,7%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86,1%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96,2%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88,5%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3551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P17 Tracte personal metges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90,1%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83,5%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93,8%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82,3%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9763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P18 Tracte personal dels zeladors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96,0%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95,5%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98,4%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3551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P19 Informació entenedora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92,0%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84,2%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94,9%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89,6%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9763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P20 Informació que necessitava de la malaltia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89,1%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80,3%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91,1%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85,7%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8501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P21 No li explicaven les coses davant de tothom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62,6%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72,4%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69,6%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58,2%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9763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P22 Informació sobre les proves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87,3%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85,3%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90,5%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88,7%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3551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P23 Permís per informar família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28,0%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26,8%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38,2%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29,9%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9763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P24 Informació coherent (coincident)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91,0%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84,0%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97,4%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93,6%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9763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P25 Sensació d'estar en bones mans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88,0%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84,4%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96,3%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87,3%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9763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P26 Organització del servei d'urgències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73,3%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61,3%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88,8%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75,0%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9763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P27 Explicació del perquè de l'ingrés 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92,9%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90,5%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95,2%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3551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P29 Va entendre explicacions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94,0%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86,8%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97,5%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96,2%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3551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P30 Temps total a urgències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55,6%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55,7%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60,8%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51,3%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3551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P31 Van resoldre el motiu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81,3%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73,4%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83,8%</a:t>
                      </a:r>
                      <a:endParaRPr lang="ca-ES" sz="7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75,9%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3551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1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 101 Valoració global</a:t>
                      </a:r>
                      <a:endParaRPr lang="ca-ES" sz="700" b="1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1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7,45</a:t>
                      </a:r>
                      <a:endParaRPr lang="ca-ES" sz="700" b="1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1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6,96</a:t>
                      </a:r>
                      <a:endParaRPr lang="ca-ES" sz="700" b="1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1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7,86</a:t>
                      </a:r>
                      <a:endParaRPr lang="ca-ES" sz="700" b="1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7,43</a:t>
                      </a:r>
                      <a:endParaRPr lang="ca-ES" sz="7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23551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1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 102 Fidelitat</a:t>
                      </a:r>
                      <a:endParaRPr lang="ca-ES" sz="700" b="1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1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78,0%</a:t>
                      </a:r>
                      <a:endParaRPr lang="ca-ES" sz="700" b="1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1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63,3%</a:t>
                      </a:r>
                      <a:endParaRPr lang="ca-ES" sz="700" b="1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1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84,6%</a:t>
                      </a:r>
                      <a:endParaRPr lang="ca-ES" sz="700" b="1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81,0%</a:t>
                      </a:r>
                      <a:endParaRPr lang="ca-ES" sz="7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63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ol 5"/>
          <p:cNvSpPr>
            <a:spLocks noGrp="1"/>
          </p:cNvSpPr>
          <p:nvPr>
            <p:ph type="ctrTitle"/>
          </p:nvPr>
        </p:nvSpPr>
        <p:spPr>
          <a:xfrm>
            <a:off x="179512" y="208841"/>
            <a:ext cx="8784976" cy="1037977"/>
          </a:xfrm>
        </p:spPr>
        <p:txBody>
          <a:bodyPr>
            <a:normAutofit/>
          </a:bodyPr>
          <a:lstStyle/>
          <a:p>
            <a:pPr algn="l"/>
            <a:r>
              <a:rPr lang="ca-ES" sz="3600" dirty="0" smtClean="0">
                <a:solidFill>
                  <a:srgbClr val="8EBCF9"/>
                </a:solidFill>
                <a:latin typeface="Arial"/>
                <a:ea typeface="+mn-ea"/>
                <a:cs typeface="Arial"/>
              </a:rPr>
              <a:t>S/</a:t>
            </a:r>
            <a:r>
              <a:rPr lang="ca-ES" sz="3600" dirty="0" smtClean="0">
                <a:latin typeface="Arial"/>
                <a:ea typeface="+mn-ea"/>
                <a:cs typeface="Arial"/>
              </a:rPr>
              <a:t>Indicador Positiu – Catalunya Central</a:t>
            </a:r>
            <a:endParaRPr lang="ca-ES" sz="3600" dirty="0">
              <a:latin typeface="Arial"/>
              <a:ea typeface="+mn-ea"/>
              <a:cs typeface="Arial"/>
            </a:endParaRPr>
          </a:p>
        </p:txBody>
      </p:sp>
      <p:grpSp>
        <p:nvGrpSpPr>
          <p:cNvPr id="2" name="Agrupa 1" title="Barra d'interacció amb la presentació"/>
          <p:cNvGrpSpPr/>
          <p:nvPr/>
        </p:nvGrpSpPr>
        <p:grpSpPr>
          <a:xfrm>
            <a:off x="2123980" y="5661248"/>
            <a:ext cx="5544364" cy="261610"/>
            <a:chOff x="2123980" y="5661248"/>
            <a:chExt cx="5544364" cy="261610"/>
          </a:xfrm>
        </p:grpSpPr>
        <p:sp>
          <p:nvSpPr>
            <p:cNvPr id="6" name="QuadreDeText 5">
              <a:hlinkClick r:id="rId2" action="ppaction://hlinksldjump" highlightClick="1"/>
            </p:cNvPr>
            <p:cNvSpPr txBox="1"/>
            <p:nvPr/>
          </p:nvSpPr>
          <p:spPr>
            <a:xfrm>
              <a:off x="2484020" y="5661248"/>
              <a:ext cx="51843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Clica per tornar a la pàgina de resultats de la resta de Regions Sanitàries</a:t>
              </a:r>
              <a:endParaRPr lang="ca-E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Botó d'acció: endavant o següent 6">
              <a:hlinkClick r:id="rId2" action="ppaction://hlinksldjump" highlightClick="1"/>
            </p:cNvPr>
            <p:cNvSpPr/>
            <p:nvPr/>
          </p:nvSpPr>
          <p:spPr bwMode="auto">
            <a:xfrm>
              <a:off x="2123980" y="5684041"/>
              <a:ext cx="360040" cy="216024"/>
            </a:xfrm>
            <a:prstGeom prst="actionButtonForwardNex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rgbClr val="B2A1C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a-ES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  <p:graphicFrame>
        <p:nvGraphicFramePr>
          <p:cNvPr id="8" name="Taula 7" title="Indicadors positius de la Regió de Catalunya Central 20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477773"/>
              </p:ext>
            </p:extLst>
          </p:nvPr>
        </p:nvGraphicFramePr>
        <p:xfrm>
          <a:off x="395536" y="1052736"/>
          <a:ext cx="8229600" cy="4449443"/>
        </p:xfrm>
        <a:graphic>
          <a:graphicData uri="http://schemas.openxmlformats.org/drawingml/2006/table">
            <a:tbl>
              <a:tblPr firstRow="1"/>
              <a:tblGrid>
                <a:gridCol w="2364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3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3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3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30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30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9406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Pregunta resumida</a:t>
                      </a:r>
                      <a:endParaRPr lang="ca-ES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Catalunya 2019</a:t>
                      </a:r>
                      <a:endParaRPr lang="ca-ES" sz="8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634 - Centre Hospitalari (</a:t>
                      </a:r>
                      <a:r>
                        <a:rPr lang="ca-ES" sz="800" b="1" i="0" u="none" strike="noStrike" noProof="0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Althaia</a:t>
                      </a:r>
                      <a:r>
                        <a:rPr lang="ca-ES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) (N=80)</a:t>
                      </a:r>
                      <a:endParaRPr lang="ca-ES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745 - Hospital Universitari de Vic (N=80)</a:t>
                      </a:r>
                      <a:endParaRPr lang="ca-ES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757 - Hospital Comarcal de Sant Bernabé                 (N=80)</a:t>
                      </a:r>
                      <a:endParaRPr lang="ca-ES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916 - Hospital d'Igualada (Consorci Sanitària de l'Anoia)                  (N=80)</a:t>
                      </a:r>
                      <a:endParaRPr lang="ca-ES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553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P4 Comoditat de la sala d'espera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55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P5 Informació temps d'espera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553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P6 Esperant, algú vigilava com es trobava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553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P7 Temps d'espera fins a veure el metge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55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P8 Temps de dedicació del metge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655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P9 Disposició per escoltar-lo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655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P10 Poder donar la seva opinió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655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P11 Ajuda a controlar el dolor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6553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P12 Condicions lloc on va ser atès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655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P13 Comoditat de la camilla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655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P14 Acompanyants varen poder estar amb vostè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655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P15 Respecte a la </a:t>
                      </a:r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intimitat</a:t>
                      </a: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655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P16 Tracte personal infermeres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655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P17 Tracte personal metges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655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P18 Tracte personal dels zeladors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655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P19 Informació entenedora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655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P20 Informació que necessitava de la malaltia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6553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P21 No li explicaven les coses davant de tothom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655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P22 Informació sobre les proves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6553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P23 Permís per informar família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655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P24 Informació coherent (coincident)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655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P25 Sensació d'estar en bones mans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655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P26 Organització del servei d'urgències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655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P27 Explicació del perquè de l'ingrés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655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P29 Va entendre explicacions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655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P30 Temps total a urgències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655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P31 Van resoldre el motiu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655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 101 Valoració global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655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 102 Fidelitat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57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ol 5"/>
          <p:cNvSpPr>
            <a:spLocks noGrp="1"/>
          </p:cNvSpPr>
          <p:nvPr>
            <p:ph type="ctrTitle"/>
          </p:nvPr>
        </p:nvSpPr>
        <p:spPr>
          <a:xfrm>
            <a:off x="179512" y="208841"/>
            <a:ext cx="8784976" cy="1037977"/>
          </a:xfrm>
        </p:spPr>
        <p:txBody>
          <a:bodyPr>
            <a:normAutofit/>
          </a:bodyPr>
          <a:lstStyle/>
          <a:p>
            <a:pPr algn="l"/>
            <a:r>
              <a:rPr lang="ca-ES" sz="3600" dirty="0" smtClean="0">
                <a:solidFill>
                  <a:srgbClr val="8EBCF9"/>
                </a:solidFill>
                <a:latin typeface="Arial"/>
                <a:ea typeface="+mn-ea"/>
                <a:cs typeface="Arial"/>
              </a:rPr>
              <a:t>S/</a:t>
            </a:r>
            <a:r>
              <a:rPr lang="ca-ES" sz="3600" dirty="0" smtClean="0">
                <a:latin typeface="Arial"/>
                <a:ea typeface="+mn-ea"/>
                <a:cs typeface="Arial"/>
              </a:rPr>
              <a:t>Indicador Positiu – </a:t>
            </a:r>
            <a:r>
              <a:rPr lang="ca-ES" sz="3600" smtClean="0">
                <a:latin typeface="Arial"/>
                <a:ea typeface="+mn-ea"/>
                <a:cs typeface="Arial"/>
              </a:rPr>
              <a:t>Barcelona Ciutat</a:t>
            </a:r>
            <a:endParaRPr lang="ca-ES" sz="3600" dirty="0">
              <a:latin typeface="Arial"/>
              <a:ea typeface="+mn-ea"/>
              <a:cs typeface="Arial"/>
            </a:endParaRPr>
          </a:p>
        </p:txBody>
      </p:sp>
      <p:grpSp>
        <p:nvGrpSpPr>
          <p:cNvPr id="2" name="Agrupa 1" title="Barra d'interacció amb la presentació"/>
          <p:cNvGrpSpPr/>
          <p:nvPr/>
        </p:nvGrpSpPr>
        <p:grpSpPr>
          <a:xfrm>
            <a:off x="2123980" y="5661248"/>
            <a:ext cx="5544364" cy="261610"/>
            <a:chOff x="2123980" y="5661248"/>
            <a:chExt cx="5544364" cy="261610"/>
          </a:xfrm>
        </p:grpSpPr>
        <p:sp>
          <p:nvSpPr>
            <p:cNvPr id="7" name="QuadreDeText 6">
              <a:hlinkClick r:id="rId2" action="ppaction://hlinksldjump" highlightClick="1"/>
            </p:cNvPr>
            <p:cNvSpPr txBox="1"/>
            <p:nvPr/>
          </p:nvSpPr>
          <p:spPr>
            <a:xfrm>
              <a:off x="2484020" y="5661248"/>
              <a:ext cx="51843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Clica per tornar a la pàgina de resultats de la resta de Regions Sanitàries</a:t>
              </a:r>
              <a:endParaRPr lang="ca-E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Botó d'acció: endavant o següent 7">
              <a:hlinkClick r:id="rId3" action="ppaction://hlinksldjump" highlightClick="1"/>
            </p:cNvPr>
            <p:cNvSpPr/>
            <p:nvPr/>
          </p:nvSpPr>
          <p:spPr bwMode="auto">
            <a:xfrm>
              <a:off x="2123980" y="5684041"/>
              <a:ext cx="360040" cy="216024"/>
            </a:xfrm>
            <a:prstGeom prst="actionButtonForwardNex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rgbClr val="B2A1C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a-ES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  <p:graphicFrame>
        <p:nvGraphicFramePr>
          <p:cNvPr id="9" name="Taula 8" title="Indicadors positius de la Regió de Barcelona Ciutat 20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765323"/>
              </p:ext>
            </p:extLst>
          </p:nvPr>
        </p:nvGraphicFramePr>
        <p:xfrm>
          <a:off x="395536" y="1052736"/>
          <a:ext cx="8229599" cy="4589837"/>
        </p:xfrm>
        <a:graphic>
          <a:graphicData uri="http://schemas.openxmlformats.org/drawingml/2006/table">
            <a:tbl>
              <a:tblPr firstRow="1"/>
              <a:tblGrid>
                <a:gridCol w="2069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Pregunta resumida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Catalunya 2019</a:t>
                      </a:r>
                      <a:endParaRPr lang="ca-ES" sz="7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718 - Hospital Clínic de Barcelona </a:t>
                      </a:r>
                    </a:p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(N=80)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726 - Hospital Dos de Maig                                         (N=80)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746 - Hospital del Mar - Hospital de l'Esperança </a:t>
                      </a:r>
                    </a:p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(N=80)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772 - Hospital de la Santa Creu i Sant Pau                       (N=80)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827 - Hospital Plató                 (N=80)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P4 Comoditat de la sala d'espera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P5 Informació temps d'espera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P6 Esperant, algú vigilava com es trobava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P7 Temps d'espera fins a veure el metge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P8 Temps de dedicació del metge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P9 Disposició per escoltar-lo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P10 Poder donar la seva opinió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P11 Ajuda a controlar el dolor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P12 Condicions lloc on va ser atès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P13 Comoditat de la </a:t>
                      </a:r>
                      <a:r>
                        <a:rPr lang="ca-ES" sz="700" b="0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camilla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P14 Acompanyants varen poder estar amb vostè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P15 Respecte a la intimitat 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P16 Tracte personal infermeres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P17 Tracte personal metges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P18 Tracte personal dels zeladors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P19 Informació entenedora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P20 Informació que necessitava de la malaltia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P21 No li explicaven les coses davant de tothom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P22 Informació sobre les proves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P23 Permís per informar família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P24 Informació coherent (coincident)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P25 Sensació d'estar en bones mans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P26 Organització del servei d'urgències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P27 Explicació del perquè de l'ingrés 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P29 Va entendre explicacions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P30 Temps total a urgències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P31 Van resoldre el motiu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 101 Valoració global</a:t>
                      </a:r>
                      <a:endParaRPr lang="ca-ES" sz="7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0889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 102 Fidelitat</a:t>
                      </a:r>
                      <a:endParaRPr lang="ca-ES" sz="7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18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ol 5"/>
          <p:cNvSpPr>
            <a:spLocks noGrp="1"/>
          </p:cNvSpPr>
          <p:nvPr>
            <p:ph type="ctrTitle"/>
          </p:nvPr>
        </p:nvSpPr>
        <p:spPr>
          <a:xfrm>
            <a:off x="179512" y="208841"/>
            <a:ext cx="8784976" cy="1037977"/>
          </a:xfrm>
        </p:spPr>
        <p:txBody>
          <a:bodyPr>
            <a:normAutofit/>
          </a:bodyPr>
          <a:lstStyle/>
          <a:p>
            <a:pPr algn="l"/>
            <a:r>
              <a:rPr lang="ca-ES" sz="3600" dirty="0" smtClean="0">
                <a:solidFill>
                  <a:srgbClr val="8EBCF9"/>
                </a:solidFill>
                <a:latin typeface="Arial"/>
                <a:ea typeface="+mn-ea"/>
                <a:cs typeface="Arial"/>
              </a:rPr>
              <a:t>S/</a:t>
            </a:r>
            <a:r>
              <a:rPr lang="ca-ES" sz="3600" dirty="0" smtClean="0">
                <a:latin typeface="Arial"/>
                <a:ea typeface="+mn-ea"/>
                <a:cs typeface="Arial"/>
              </a:rPr>
              <a:t>Indicador Positiu – </a:t>
            </a:r>
            <a:r>
              <a:rPr lang="ca-ES" sz="3600" smtClean="0">
                <a:latin typeface="Arial"/>
                <a:ea typeface="+mn-ea"/>
                <a:cs typeface="Arial"/>
              </a:rPr>
              <a:t>Barcelona Ciutat</a:t>
            </a:r>
            <a:endParaRPr lang="ca-ES" sz="3600" dirty="0">
              <a:latin typeface="Arial"/>
              <a:ea typeface="+mn-ea"/>
              <a:cs typeface="Arial"/>
            </a:endParaRPr>
          </a:p>
        </p:txBody>
      </p:sp>
      <p:grpSp>
        <p:nvGrpSpPr>
          <p:cNvPr id="3" name="Agrupa 2" title="Barra d'interacció amb la presentació"/>
          <p:cNvGrpSpPr/>
          <p:nvPr/>
        </p:nvGrpSpPr>
        <p:grpSpPr>
          <a:xfrm>
            <a:off x="2123980" y="6042200"/>
            <a:ext cx="5544364" cy="261610"/>
            <a:chOff x="2123980" y="5661248"/>
            <a:chExt cx="5544364" cy="261610"/>
          </a:xfrm>
        </p:grpSpPr>
        <p:sp>
          <p:nvSpPr>
            <p:cNvPr id="7" name="QuadreDeText 6">
              <a:hlinkClick r:id="rId2" action="ppaction://hlinksldjump" highlightClick="1"/>
            </p:cNvPr>
            <p:cNvSpPr txBox="1"/>
            <p:nvPr/>
          </p:nvSpPr>
          <p:spPr>
            <a:xfrm>
              <a:off x="2484020" y="5661248"/>
              <a:ext cx="51843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Clica per tornar a la pàgina de resultats de la resta de Regions Sanitàries</a:t>
              </a:r>
              <a:endParaRPr lang="ca-E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Botó d'acció: endavant o següent 7">
              <a:hlinkClick r:id="rId3" action="ppaction://hlinksldjump" highlightClick="1"/>
            </p:cNvPr>
            <p:cNvSpPr/>
            <p:nvPr/>
          </p:nvSpPr>
          <p:spPr bwMode="auto">
            <a:xfrm>
              <a:off x="2123980" y="5684041"/>
              <a:ext cx="360040" cy="216024"/>
            </a:xfrm>
            <a:prstGeom prst="actionButtonForwardNex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rgbClr val="B2A1C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a-ES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  <p:sp>
        <p:nvSpPr>
          <p:cNvPr id="9" name="Rectangle 4" title="Apunts referents a l'Hospital de la Fundació Puigvert - IUNA i l'Hospital Universitari del Sagrat Cor"/>
          <p:cNvSpPr>
            <a:spLocks noChangeArrowheads="1"/>
          </p:cNvSpPr>
          <p:nvPr/>
        </p:nvSpPr>
        <p:spPr bwMode="auto">
          <a:xfrm>
            <a:off x="611560" y="5662736"/>
            <a:ext cx="7850186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lnSpc>
                <a:spcPct val="110000"/>
              </a:lnSpc>
              <a:spcAft>
                <a:spcPts val="0"/>
              </a:spcAft>
              <a:tabLst>
                <a:tab pos="1095375" algn="l"/>
              </a:tabLst>
              <a:defRPr/>
            </a:pPr>
            <a:endParaRPr lang="ca-ES" sz="700" b="0" dirty="0" smtClean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ctr">
              <a:lnSpc>
                <a:spcPct val="110000"/>
              </a:lnSpc>
              <a:spcAft>
                <a:spcPts val="0"/>
              </a:spcAft>
              <a:tabLst>
                <a:tab pos="1095375" algn="l"/>
              </a:tabLst>
              <a:defRPr/>
            </a:pPr>
            <a:r>
              <a:rPr lang="ca-ES" sz="900" b="0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*Els centres no es comparen amb la resta de centres participants degut a la especificat de la seva activitat.</a:t>
            </a:r>
            <a:endParaRPr lang="ca-ES" sz="700" b="0" dirty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ula 9" title="Indicadors positius de la Regió de Barcelona Ciutat 20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207216"/>
              </p:ext>
            </p:extLst>
          </p:nvPr>
        </p:nvGraphicFramePr>
        <p:xfrm>
          <a:off x="395536" y="1052736"/>
          <a:ext cx="5112567" cy="4608519"/>
        </p:xfrm>
        <a:graphic>
          <a:graphicData uri="http://schemas.openxmlformats.org/drawingml/2006/table">
            <a:tbl>
              <a:tblPr firstRow="1"/>
              <a:tblGrid>
                <a:gridCol w="2566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3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690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Pregunta resumida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Catalunya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6046 - Hospital Universitari Vall d'Hebron                         (N=80)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435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P4 Comoditat de la sala d'espera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435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P5 Informació temps d'espera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435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P6 Esperant, algú vigilava com es trobava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435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P7 Temps d'espera fins a veure el metge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1435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P8 Temps de dedicació del metge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1435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P9 Disposició per escoltar-lo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1435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P10 Poder donar la seva opinió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1435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P11 Ajuda a controlar el dolor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1435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P12 Condicions lloc on va ser atès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1435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P13 Comoditat de la </a:t>
                      </a:r>
                      <a:r>
                        <a:rPr lang="ca-ES" sz="800" b="0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camilla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1435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P14 Acompanyants varen poder estar amb vostè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1435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P15 Respecte a la intimitat 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1435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P16 Tracte personal infermeres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1435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P17 Tracte personal metges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1435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P18 Tracte personal dels zeladors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1435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P19 Informació entenedora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1435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P20 Informació que necessitava de la malaltia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1435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P21 No li explicaven les coses davant de tothom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1435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P22 Informació sobre les proves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1435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P23 Permís per informar família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1435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P24 Informació coherent (coincident)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1435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P25 Sensació d'estar en bones mans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1435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P26 Organització del servei d'urgències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1435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P27 Explicació del perquè de l'ingrés 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1435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P29 Va entendre explicacions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1435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P30 Temps total a urgències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1435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P31 Van resoldre el motiu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1435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 101 Valoració global</a:t>
                      </a:r>
                      <a:endParaRPr lang="ca-ES" sz="8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1435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 102 Fidelitat</a:t>
                      </a:r>
                      <a:endParaRPr lang="ca-ES" sz="8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graphicFrame>
        <p:nvGraphicFramePr>
          <p:cNvPr id="6" name="Taula 5" title="Indicadors positius de la Regió de Barcelona Ciutat 20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203742"/>
              </p:ext>
            </p:extLst>
          </p:nvPr>
        </p:nvGraphicFramePr>
        <p:xfrm>
          <a:off x="6020680" y="1016639"/>
          <a:ext cx="2452848" cy="4646097"/>
        </p:xfrm>
        <a:graphic>
          <a:graphicData uri="http://schemas.openxmlformats.org/drawingml/2006/table">
            <a:tbl>
              <a:tblPr firstRow="1"/>
              <a:tblGrid>
                <a:gridCol w="122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777 - Fundació Puigvert - IUNA*                      (N=80)</a:t>
                      </a:r>
                      <a:endParaRPr lang="ca-ES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833 - Hospital Universitari Sagrat Cor                        (N=81) 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8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28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28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28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28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28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28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28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28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28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28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28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28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28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28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28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28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28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28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28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28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28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28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28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28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53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ol 5"/>
          <p:cNvSpPr>
            <a:spLocks noGrp="1"/>
          </p:cNvSpPr>
          <p:nvPr>
            <p:ph type="ctrTitle"/>
          </p:nvPr>
        </p:nvSpPr>
        <p:spPr>
          <a:xfrm>
            <a:off x="179512" y="208841"/>
            <a:ext cx="8784976" cy="1037977"/>
          </a:xfrm>
        </p:spPr>
        <p:txBody>
          <a:bodyPr>
            <a:normAutofit fontScale="90000"/>
          </a:bodyPr>
          <a:lstStyle/>
          <a:p>
            <a:pPr algn="l"/>
            <a:r>
              <a:rPr lang="ca-ES" sz="3600" dirty="0" smtClean="0">
                <a:solidFill>
                  <a:srgbClr val="8EBCF9"/>
                </a:solidFill>
                <a:latin typeface="Arial"/>
                <a:ea typeface="+mn-ea"/>
                <a:cs typeface="Arial"/>
              </a:rPr>
              <a:t>S/</a:t>
            </a:r>
            <a:r>
              <a:rPr lang="ca-ES" sz="3600" dirty="0" smtClean="0">
                <a:latin typeface="Arial"/>
                <a:ea typeface="+mn-ea"/>
                <a:cs typeface="Arial"/>
              </a:rPr>
              <a:t>Indicador Positiu – Barcelona Àmbit Metropolità Nord</a:t>
            </a:r>
            <a:endParaRPr lang="ca-ES" sz="3600" dirty="0">
              <a:latin typeface="Arial"/>
              <a:ea typeface="+mn-ea"/>
              <a:cs typeface="Arial"/>
            </a:endParaRPr>
          </a:p>
        </p:txBody>
      </p:sp>
      <p:grpSp>
        <p:nvGrpSpPr>
          <p:cNvPr id="2" name="Agrupa 1" title="Barra d'interacció amb la presentació"/>
          <p:cNvGrpSpPr/>
          <p:nvPr/>
        </p:nvGrpSpPr>
        <p:grpSpPr>
          <a:xfrm>
            <a:off x="2123980" y="5922836"/>
            <a:ext cx="5544364" cy="261610"/>
            <a:chOff x="2123980" y="5661248"/>
            <a:chExt cx="5544364" cy="261610"/>
          </a:xfrm>
        </p:grpSpPr>
        <p:sp>
          <p:nvSpPr>
            <p:cNvPr id="7" name="QuadreDeText 6">
              <a:hlinkClick r:id="rId2" action="ppaction://hlinksldjump" highlightClick="1"/>
            </p:cNvPr>
            <p:cNvSpPr txBox="1"/>
            <p:nvPr/>
          </p:nvSpPr>
          <p:spPr>
            <a:xfrm>
              <a:off x="2484020" y="5661248"/>
              <a:ext cx="51843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Clica per tornar a la pàgina de resultats de la resta de Regions Sanitàries</a:t>
              </a:r>
              <a:endParaRPr lang="ca-E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Botó d'acció: endavant o següent 7">
              <a:hlinkClick r:id="rId3" action="ppaction://hlinksldjump" highlightClick="1"/>
            </p:cNvPr>
            <p:cNvSpPr/>
            <p:nvPr/>
          </p:nvSpPr>
          <p:spPr bwMode="auto">
            <a:xfrm>
              <a:off x="2123980" y="5684041"/>
              <a:ext cx="360040" cy="216024"/>
            </a:xfrm>
            <a:prstGeom prst="actionButtonForwardNex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rgbClr val="B2A1C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a-ES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  <p:graphicFrame>
        <p:nvGraphicFramePr>
          <p:cNvPr id="9" name="Taula 8" title="Indicadors positius de la Regió de Barcelona Àmbit Metropolità Nord 20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210589"/>
              </p:ext>
            </p:extLst>
          </p:nvPr>
        </p:nvGraphicFramePr>
        <p:xfrm>
          <a:off x="395536" y="1314324"/>
          <a:ext cx="8229599" cy="4608523"/>
        </p:xfrm>
        <a:graphic>
          <a:graphicData uri="http://schemas.openxmlformats.org/drawingml/2006/table">
            <a:tbl>
              <a:tblPr firstRow="1"/>
              <a:tblGrid>
                <a:gridCol w="2069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5613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Pregunta resumida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Catalunya 2019</a:t>
                      </a:r>
                      <a:endParaRPr lang="ca-ES" sz="7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272 - Hospital Universitari Germans Trias i Pujol de Badalona (N=80)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729 - Hospital Mutua de Terrassa </a:t>
                      </a:r>
                    </a:p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(N=81)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734 - Fundació Hospital de l'Esperit Sant                                (N=80)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741 - Hospital de Sabadell                     (N=80)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743 - Hospital de Sant Celoni                         (N=80)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7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P4 Comoditat de la sala d'espera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7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P5 Informació temps d'espera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7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P6 Esperant, algú vigilava com es trobava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7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P7 Temps d'espera fins a veure el metge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07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P8 Temps de dedicació del metge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07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P9 Disposició per escoltar-lo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07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P10 Poder donar la seva opinió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07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P11 Ajuda a controlar el dolor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07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P12 Condicions lloc on va ser atès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07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P13 Comoditat de la </a:t>
                      </a:r>
                      <a:r>
                        <a:rPr lang="ca-ES" sz="700" b="0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camilla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07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P14 Acompanyants varen poder estar amb vostè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07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P15 Respecte a la intimitat 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07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P16 Tracte personal infermeres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07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P17 Tracte personal metges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07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P18 Tracte personal dels zeladors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07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P19 Informació entenedora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07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P20 Informació que necessitava de la malaltia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07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P21 No li explicaven les coses davant de tothom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07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P22 Informació sobre les proves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07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P23 Permís per informar família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07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P24 Informació coherent (coincident)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07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P25 Sensació d'estar en bones mans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07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P26 Organització del servei d'urgències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07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P27 Explicació del perquè de l'ingrés 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07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P29 Va entendre explicacions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07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P30 Temps total a urgències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07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P31 Van resoldre el motiu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07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 101 Valoració global</a:t>
                      </a:r>
                      <a:endParaRPr lang="ca-ES" sz="7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07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 102 Fidelitat</a:t>
                      </a:r>
                      <a:endParaRPr lang="ca-ES" sz="7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83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ol 5"/>
          <p:cNvSpPr>
            <a:spLocks noGrp="1"/>
          </p:cNvSpPr>
          <p:nvPr>
            <p:ph type="ctrTitle"/>
          </p:nvPr>
        </p:nvSpPr>
        <p:spPr>
          <a:xfrm>
            <a:off x="179512" y="208841"/>
            <a:ext cx="8784976" cy="1037977"/>
          </a:xfrm>
        </p:spPr>
        <p:txBody>
          <a:bodyPr>
            <a:normAutofit fontScale="90000"/>
          </a:bodyPr>
          <a:lstStyle/>
          <a:p>
            <a:pPr algn="l"/>
            <a:r>
              <a:rPr lang="ca-ES" sz="3600" dirty="0" smtClean="0">
                <a:solidFill>
                  <a:srgbClr val="8EBCF9"/>
                </a:solidFill>
                <a:latin typeface="Arial"/>
                <a:ea typeface="+mn-ea"/>
                <a:cs typeface="Arial"/>
              </a:rPr>
              <a:t>S/</a:t>
            </a:r>
            <a:r>
              <a:rPr lang="ca-ES" sz="3600" dirty="0" smtClean="0">
                <a:latin typeface="Arial"/>
                <a:ea typeface="+mn-ea"/>
                <a:cs typeface="Arial"/>
              </a:rPr>
              <a:t>Indicador Positiu – Barcelona Àmbit Metropolità Nord</a:t>
            </a:r>
            <a:endParaRPr lang="ca-ES" sz="3600" dirty="0">
              <a:latin typeface="Arial"/>
              <a:ea typeface="+mn-ea"/>
              <a:cs typeface="Arial"/>
            </a:endParaRPr>
          </a:p>
        </p:txBody>
      </p:sp>
      <p:grpSp>
        <p:nvGrpSpPr>
          <p:cNvPr id="2" name="Agrupa 1" title="Barra d'interacció amb la presentació"/>
          <p:cNvGrpSpPr/>
          <p:nvPr/>
        </p:nvGrpSpPr>
        <p:grpSpPr>
          <a:xfrm>
            <a:off x="2151042" y="5952921"/>
            <a:ext cx="5544364" cy="261610"/>
            <a:chOff x="2123980" y="5661248"/>
            <a:chExt cx="5544364" cy="261610"/>
          </a:xfrm>
        </p:grpSpPr>
        <p:sp>
          <p:nvSpPr>
            <p:cNvPr id="8" name="QuadreDeText 7">
              <a:hlinkClick r:id="rId2" action="ppaction://hlinksldjump" highlightClick="1"/>
            </p:cNvPr>
            <p:cNvSpPr txBox="1"/>
            <p:nvPr/>
          </p:nvSpPr>
          <p:spPr>
            <a:xfrm>
              <a:off x="2484020" y="5661248"/>
              <a:ext cx="51843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Clica per tornar a la pàgina de resultats de la resta de Regions Sanitàries</a:t>
              </a:r>
              <a:endParaRPr lang="ca-E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Botó d'acció: endavant o següent 8">
              <a:hlinkClick r:id="rId3" action="ppaction://hlinksldjump" highlightClick="1"/>
            </p:cNvPr>
            <p:cNvSpPr/>
            <p:nvPr/>
          </p:nvSpPr>
          <p:spPr bwMode="auto">
            <a:xfrm>
              <a:off x="2123980" y="5684041"/>
              <a:ext cx="360040" cy="216024"/>
            </a:xfrm>
            <a:prstGeom prst="actionButtonForwardNex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rgbClr val="B2A1C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a-ES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  <p:graphicFrame>
        <p:nvGraphicFramePr>
          <p:cNvPr id="10" name="Taula 9" title="Indicadors positius de la Regió de Barcelona Àmbit Metropolità Nord 20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119680"/>
              </p:ext>
            </p:extLst>
          </p:nvPr>
        </p:nvGraphicFramePr>
        <p:xfrm>
          <a:off x="395536" y="1196752"/>
          <a:ext cx="8229599" cy="4682666"/>
        </p:xfrm>
        <a:graphic>
          <a:graphicData uri="http://schemas.openxmlformats.org/drawingml/2006/table">
            <a:tbl>
              <a:tblPr firstRow="1"/>
              <a:tblGrid>
                <a:gridCol w="2069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Pregunta resumida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Catalunya 2019</a:t>
                      </a:r>
                      <a:endParaRPr lang="ca-ES" sz="7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744 - Hospital de Terrassa                   (N=80)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750 - Hospital General de Granollers                           (N=80)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753 - Hospital Municipal de Badalona                    (N=80)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908 - Hospital de Mollet                            (N=80)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1425 - Hospital de Mataró                          (N=80)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P4 Comoditat de la sala d'espera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P5 Informació temps d'espera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P6 Esperant, algú vigilava com es trobava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P7 Temps d'espera fins a veure el metge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P8 Temps de dedicació del metge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P9 Disposició per escoltar-lo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P10 Poder donar la seva opinió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P11 Ajuda a controlar el dolor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P12 Condicions lloc on va ser atès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40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P13 Comoditat de la </a:t>
                      </a:r>
                      <a:r>
                        <a:rPr lang="ca-ES" sz="700" b="0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camilla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0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P14 Acompanyants varen poder estar amb vostè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40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P15 Respecte a la intimitat 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40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P16 Tracte personal infermeres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40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P17 Tracte personal metges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40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P18 Tracte personal dels zeladors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40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P19 Informació entenedora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40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P20 Informació que necessitava de la malaltia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40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P21 No li explicaven les coses davant de tothom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40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P22 Informació sobre les proves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40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P23 Permís per informar família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40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P24 Informació coherent (coincident)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40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P25 Sensació d'estar en bones mans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40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P26 Organització del servei d'urgències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40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P27 Explicació del perquè de l'ingrés 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40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P29 Va entendre explicacions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40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P30 Temps total a urgències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40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P31 Van resoldre el motiu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40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 101 Valoració global</a:t>
                      </a:r>
                      <a:endParaRPr lang="ca-ES" sz="7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4090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 102 Fidelitat</a:t>
                      </a:r>
                      <a:endParaRPr lang="ca-ES" sz="7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36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ol 5"/>
          <p:cNvSpPr>
            <a:spLocks noGrp="1"/>
          </p:cNvSpPr>
          <p:nvPr>
            <p:ph type="ctrTitle"/>
          </p:nvPr>
        </p:nvSpPr>
        <p:spPr>
          <a:xfrm>
            <a:off x="179512" y="208841"/>
            <a:ext cx="8784976" cy="1037977"/>
          </a:xfrm>
        </p:spPr>
        <p:txBody>
          <a:bodyPr>
            <a:normAutofit fontScale="90000"/>
          </a:bodyPr>
          <a:lstStyle/>
          <a:p>
            <a:pPr algn="l"/>
            <a:r>
              <a:rPr lang="ca-ES" sz="3600" dirty="0" smtClean="0">
                <a:solidFill>
                  <a:srgbClr val="8EBCF9"/>
                </a:solidFill>
                <a:latin typeface="Arial"/>
                <a:ea typeface="+mn-ea"/>
                <a:cs typeface="Arial"/>
              </a:rPr>
              <a:t>S/</a:t>
            </a:r>
            <a:r>
              <a:rPr lang="ca-ES" sz="3600" dirty="0" smtClean="0">
                <a:latin typeface="Arial"/>
                <a:ea typeface="+mn-ea"/>
                <a:cs typeface="Arial"/>
              </a:rPr>
              <a:t>Indicador Positiu – Barcelona Àmbit Metropolità Sud</a:t>
            </a:r>
            <a:endParaRPr lang="ca-ES" sz="3600" dirty="0">
              <a:latin typeface="Arial"/>
              <a:ea typeface="+mn-ea"/>
              <a:cs typeface="Arial"/>
            </a:endParaRPr>
          </a:p>
        </p:txBody>
      </p:sp>
      <p:grpSp>
        <p:nvGrpSpPr>
          <p:cNvPr id="2" name="Agrupa 1" title="Barra d'interacció amb la presentació"/>
          <p:cNvGrpSpPr/>
          <p:nvPr/>
        </p:nvGrpSpPr>
        <p:grpSpPr>
          <a:xfrm>
            <a:off x="2123980" y="5822116"/>
            <a:ext cx="5544364" cy="261610"/>
            <a:chOff x="2123980" y="5661248"/>
            <a:chExt cx="5544364" cy="261610"/>
          </a:xfrm>
        </p:grpSpPr>
        <p:sp>
          <p:nvSpPr>
            <p:cNvPr id="8" name="QuadreDeText 7">
              <a:hlinkClick r:id="rId2" action="ppaction://hlinksldjump" highlightClick="1"/>
            </p:cNvPr>
            <p:cNvSpPr txBox="1"/>
            <p:nvPr/>
          </p:nvSpPr>
          <p:spPr>
            <a:xfrm>
              <a:off x="2484020" y="5661248"/>
              <a:ext cx="51843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Clica per tornar a la pàgina de resultats de la resta de Regions Sanitàries</a:t>
              </a:r>
              <a:endParaRPr lang="ca-E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Botó d'acció: endavant o següent 8">
              <a:hlinkClick r:id="rId3" action="ppaction://hlinksldjump" highlightClick="1"/>
            </p:cNvPr>
            <p:cNvSpPr/>
            <p:nvPr/>
          </p:nvSpPr>
          <p:spPr bwMode="auto">
            <a:xfrm>
              <a:off x="2123980" y="5684041"/>
              <a:ext cx="360040" cy="216024"/>
            </a:xfrm>
            <a:prstGeom prst="actionButtonForwardNex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rgbClr val="B2A1C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a-ES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  <p:graphicFrame>
        <p:nvGraphicFramePr>
          <p:cNvPr id="7" name="Taula 6" title="Indicadors positius de la Regió de Barcelona Àmbit Metropolità Sud 20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33734"/>
              </p:ext>
            </p:extLst>
          </p:nvPr>
        </p:nvGraphicFramePr>
        <p:xfrm>
          <a:off x="395536" y="1196752"/>
          <a:ext cx="8229599" cy="4565125"/>
        </p:xfrm>
        <a:graphic>
          <a:graphicData uri="http://schemas.openxmlformats.org/drawingml/2006/table">
            <a:tbl>
              <a:tblPr firstRow="1"/>
              <a:tblGrid>
                <a:gridCol w="2069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Pregunta resumida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Catalunya 2019</a:t>
                      </a:r>
                      <a:endParaRPr lang="ca-ES" sz="7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146 - Hospital de Sant Llorenç de Viladecans                (N=80)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148 - Hospital Universitari de Bellvitge                      (N=80)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725 - Hospital General de l'Hospitalet                         (N=80)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742 - Hospital General Parc Sanitari Sant Joan Déu - Sant Boi de Llobregat                        (N=80)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754 -Fundació Hospital Residència Sant Camil                    (N=80)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02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P4 Comoditat de la sala d'espera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02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P5 Informació temps d'espera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02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P6 Esperant, algú vigilava com es trobava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02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P7 Temps d'espera fins a veure el metge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02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P8 Temps de dedicació del metge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02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P9 Disposició per escoltar-lo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02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P10 Poder donar la seva opinió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02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P11 Ajuda a controlar el dolor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02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P12 Condicions lloc on va ser atès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02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P13 Comoditat de la </a:t>
                      </a:r>
                      <a:r>
                        <a:rPr lang="ca-ES" sz="700" b="0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camilla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902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P14 Acompanyants varen poder estar amb vostè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902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P15 Respecte a la intimitat 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902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P16 Tracte personal infermeres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902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P17 Tracte personal metges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902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P18 Tracte personal dels zeladors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902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P19 Informació entenedora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902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P20 Informació que necessitava de la malaltia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902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P21 No li explicaven les coses davant de tothom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902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P22 Informació sobre les proves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902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P23 Permís per informar família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902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P24 Informació coherent (coincident)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902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P25 Sensació d'estar en bones mans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902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P26 Organització del servei d'urgències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902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P27 Explicació del perquè de l'ingrés 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902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P29 Va entendre explicacions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902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P30 Temps total a urgències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902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P31 Van resoldre el motiu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902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 101 Valoració global</a:t>
                      </a:r>
                      <a:endParaRPr lang="ca-ES" sz="7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902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 102 Fidelitat</a:t>
                      </a:r>
                      <a:endParaRPr lang="ca-ES" sz="7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67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ol 5"/>
          <p:cNvSpPr>
            <a:spLocks noGrp="1"/>
          </p:cNvSpPr>
          <p:nvPr>
            <p:ph type="ctrTitle"/>
          </p:nvPr>
        </p:nvSpPr>
        <p:spPr>
          <a:xfrm>
            <a:off x="179512" y="208841"/>
            <a:ext cx="8784976" cy="1037977"/>
          </a:xfrm>
        </p:spPr>
        <p:txBody>
          <a:bodyPr>
            <a:normAutofit fontScale="90000"/>
          </a:bodyPr>
          <a:lstStyle/>
          <a:p>
            <a:pPr algn="l"/>
            <a:r>
              <a:rPr lang="ca-ES" sz="3600" dirty="0" smtClean="0">
                <a:solidFill>
                  <a:srgbClr val="8EBCF9"/>
                </a:solidFill>
                <a:latin typeface="Arial"/>
                <a:ea typeface="+mn-ea"/>
                <a:cs typeface="Arial"/>
              </a:rPr>
              <a:t>S/</a:t>
            </a:r>
            <a:r>
              <a:rPr lang="ca-ES" sz="3600" dirty="0" smtClean="0">
                <a:latin typeface="Arial"/>
                <a:ea typeface="+mn-ea"/>
                <a:cs typeface="Arial"/>
              </a:rPr>
              <a:t>Indicador Positiu – Barcelona Àmbit Metropolità Sud</a:t>
            </a:r>
            <a:endParaRPr lang="ca-ES" sz="3600" dirty="0">
              <a:latin typeface="Arial"/>
              <a:ea typeface="+mn-ea"/>
              <a:cs typeface="Arial"/>
            </a:endParaRPr>
          </a:p>
        </p:txBody>
      </p:sp>
      <p:grpSp>
        <p:nvGrpSpPr>
          <p:cNvPr id="3" name="Agrupa 2" title="Barra d'interacció amb la presentació"/>
          <p:cNvGrpSpPr/>
          <p:nvPr/>
        </p:nvGrpSpPr>
        <p:grpSpPr>
          <a:xfrm>
            <a:off x="2123980" y="5769260"/>
            <a:ext cx="5544364" cy="261610"/>
            <a:chOff x="2123980" y="5661248"/>
            <a:chExt cx="5544364" cy="261610"/>
          </a:xfrm>
        </p:grpSpPr>
        <p:sp>
          <p:nvSpPr>
            <p:cNvPr id="7" name="QuadreDeText 6">
              <a:hlinkClick r:id="rId2" action="ppaction://hlinksldjump" highlightClick="1"/>
            </p:cNvPr>
            <p:cNvSpPr txBox="1"/>
            <p:nvPr/>
          </p:nvSpPr>
          <p:spPr>
            <a:xfrm>
              <a:off x="2484020" y="5661248"/>
              <a:ext cx="51843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Clica per tornar a la pàgina de resultats de la resta de Regions Sanitàries</a:t>
              </a:r>
              <a:endParaRPr lang="ca-E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Botó d'acció: endavant o següent 7">
              <a:hlinkClick r:id="rId3" action="ppaction://hlinksldjump" highlightClick="1"/>
            </p:cNvPr>
            <p:cNvSpPr/>
            <p:nvPr/>
          </p:nvSpPr>
          <p:spPr bwMode="auto">
            <a:xfrm>
              <a:off x="2123980" y="5684041"/>
              <a:ext cx="360040" cy="216024"/>
            </a:xfrm>
            <a:prstGeom prst="actionButtonForwardNex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rgbClr val="B2A1C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a-ES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  <p:graphicFrame>
        <p:nvGraphicFramePr>
          <p:cNvPr id="9" name="Taula 8" title="Indicadors positius de la Regió de Barcelona Àmbit Metropolità Sud 20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883089"/>
              </p:ext>
            </p:extLst>
          </p:nvPr>
        </p:nvGraphicFramePr>
        <p:xfrm>
          <a:off x="395536" y="1196752"/>
          <a:ext cx="8229599" cy="4517623"/>
        </p:xfrm>
        <a:graphic>
          <a:graphicData uri="http://schemas.openxmlformats.org/drawingml/2006/table">
            <a:tbl>
              <a:tblPr firstRow="1"/>
              <a:tblGrid>
                <a:gridCol w="2069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Pregunta resumida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Catalunya 2019</a:t>
                      </a:r>
                      <a:endParaRPr lang="ca-ES" sz="7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756 - Hospital Comarcal Sant Antoni Abat - Urgències                       (N=80)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764 - Hospital Sant Joan de Déu (Martorell)                      (N=80)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1012 - Hospital Comarcal de l'Alt Penedès                                (N=80)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5994 - Hospital Moisès </a:t>
                      </a:r>
                      <a:r>
                        <a:rPr lang="ca-ES" sz="700" b="1" i="0" u="none" strike="noStrike" noProof="0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Broggi</a:t>
                      </a:r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                                 (N=80)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765 - Hospital Sant Joan de Déu (</a:t>
                      </a:r>
                      <a:r>
                        <a:rPr lang="ca-ES" sz="700" b="1" i="0" u="none" strike="noStrike" noProof="0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Esplúgues</a:t>
                      </a:r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de Llobregat)                         (N=80) *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387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P4 Comoditat de la sala d'espera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387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P5 Informació temps d'espera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387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P6 Esperant, algú vigilava com es trobava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387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P7 Temps d'espera fins a veure el metge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387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P8 Temps de dedicació del metge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387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P9 Disposició per escoltar-lo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387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P10 Poder donar la seva opinió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387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P11 Ajuda a controlar el dolor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7387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P12 Condicions lloc on va ser atès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7387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P13 Comoditat de la </a:t>
                      </a:r>
                      <a:r>
                        <a:rPr lang="ca-ES" sz="700" b="0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camilla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7387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P14 Acompanyants varen poder estar amb vostè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7387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P15 Respecte a la intimitat 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7387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P16 Tracte personal infermeres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7387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P17 Tracte personal metges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7387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P18 Tracte personal dels zeladors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7387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P19 Informació entenedora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7387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P20 Informació que necessitava de la malaltia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7387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P21 No li explicaven les coses davant de tothom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7387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P22 Informació sobre les proves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7387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P23 Permís per informar família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7387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P24 Informació coherent (coincident)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7387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P25 Sensació d'estar en bones mans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7387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P26 Organització del servei d'urgències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7387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P27 Explicació del perquè de l'ingrés 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7387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P29 Va entendre explicacions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7387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P30 Temps total a urgències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7387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P31 Van resoldre el motiu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7387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 101 Valoració global</a:t>
                      </a:r>
                      <a:endParaRPr lang="ca-ES" sz="7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7387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 102 Fidelitat</a:t>
                      </a:r>
                      <a:endParaRPr lang="ca-ES" sz="7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24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tip de la Generalitat de Cataluny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924944"/>
            <a:ext cx="2498886" cy="68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Logotip /Salu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630" y="2982110"/>
            <a:ext cx="2285658" cy="65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520390" y="-1899592"/>
            <a:ext cx="7772400" cy="1470025"/>
          </a:xfrm>
        </p:spPr>
        <p:txBody>
          <a:bodyPr/>
          <a:lstStyle/>
          <a:p>
            <a:r>
              <a:rPr lang="es-ES" dirty="0" smtClean="0"/>
              <a:t>Contraportada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237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ol 5"/>
          <p:cNvSpPr>
            <a:spLocks noGrp="1"/>
          </p:cNvSpPr>
          <p:nvPr>
            <p:ph type="ctrTitle"/>
          </p:nvPr>
        </p:nvSpPr>
        <p:spPr>
          <a:xfrm>
            <a:off x="179512" y="208841"/>
            <a:ext cx="8784976" cy="1037977"/>
          </a:xfrm>
        </p:spPr>
        <p:txBody>
          <a:bodyPr>
            <a:normAutofit fontScale="90000"/>
          </a:bodyPr>
          <a:lstStyle/>
          <a:p>
            <a:pPr algn="l"/>
            <a:r>
              <a:rPr lang="ca-ES" sz="3600" dirty="0" smtClean="0">
                <a:solidFill>
                  <a:srgbClr val="8EBCF9"/>
                </a:solidFill>
                <a:latin typeface="Arial"/>
                <a:ea typeface="+mn-ea"/>
                <a:cs typeface="Arial"/>
              </a:rPr>
              <a:t>S/</a:t>
            </a:r>
            <a:r>
              <a:rPr lang="ca-ES" sz="3600" dirty="0">
                <a:latin typeface="Arial"/>
                <a:ea typeface="+mn-ea"/>
                <a:cs typeface="Arial"/>
              </a:rPr>
              <a:t>Fitxa Tècnica – Atenció Hospitalària Urgent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87808" y="1604994"/>
            <a:ext cx="8283575" cy="933900"/>
          </a:xfrm>
          <a:prstGeom prst="rect">
            <a:avLst/>
          </a:prstGeom>
          <a:solidFill>
            <a:srgbClr val="FFFFFF">
              <a:lumMod val="95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 lIns="97988" tIns="50954" rIns="97988" bIns="50954">
            <a:spAutoFit/>
          </a:bodyPr>
          <a:lstStyle/>
          <a:p>
            <a:pPr marL="0" marR="0" lvl="0" indent="0" defTabSz="48895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995363" algn="l"/>
                <a:tab pos="1990725" algn="l"/>
                <a:tab pos="2987675" algn="l"/>
                <a:tab pos="3983038" algn="l"/>
                <a:tab pos="4978400" algn="l"/>
                <a:tab pos="5973763" algn="l"/>
                <a:tab pos="6965950" algn="l"/>
                <a:tab pos="7966075" algn="l"/>
                <a:tab pos="8961438" algn="l"/>
                <a:tab pos="9956800" algn="l"/>
                <a:tab pos="10948988" algn="l"/>
              </a:tabLst>
              <a:defRPr/>
            </a:pPr>
            <a:r>
              <a:rPr kumimoji="0" lang="ca-ES" sz="1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Nivell de confiança: </a:t>
            </a:r>
            <a:r>
              <a:rPr kumimoji="0" lang="ca-ES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95%</a:t>
            </a:r>
            <a:r>
              <a:rPr kumimoji="0" lang="ca-ES" sz="1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		</a:t>
            </a:r>
          </a:p>
          <a:p>
            <a:pPr marL="0" marR="0" lvl="0" indent="0" defTabSz="48895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995363" algn="l"/>
                <a:tab pos="1990725" algn="l"/>
                <a:tab pos="2987675" algn="l"/>
                <a:tab pos="3983038" algn="l"/>
                <a:tab pos="4978400" algn="l"/>
                <a:tab pos="5973763" algn="l"/>
                <a:tab pos="6965950" algn="l"/>
                <a:tab pos="7966075" algn="l"/>
                <a:tab pos="8961438" algn="l"/>
                <a:tab pos="9956800" algn="l"/>
                <a:tab pos="10948988" algn="l"/>
              </a:tabLst>
              <a:defRPr/>
            </a:pPr>
            <a:r>
              <a:rPr kumimoji="0" lang="ca-ES" sz="1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Grandària de la mostra: </a:t>
            </a:r>
            <a:r>
              <a:rPr kumimoji="0" lang="ca-ES" sz="13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4.369 </a:t>
            </a:r>
            <a:r>
              <a:rPr kumimoji="0" lang="ca-ES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individus.</a:t>
            </a:r>
            <a:r>
              <a:rPr kumimoji="0" lang="ca-ES" sz="1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	 	</a:t>
            </a:r>
          </a:p>
          <a:p>
            <a:pPr marL="0" marR="0" lvl="0" indent="0" defTabSz="48895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995363" algn="l"/>
                <a:tab pos="1990725" algn="l"/>
                <a:tab pos="2987675" algn="l"/>
                <a:tab pos="3983038" algn="l"/>
                <a:tab pos="4978400" algn="l"/>
                <a:tab pos="5973763" algn="l"/>
                <a:tab pos="6965950" algn="l"/>
                <a:tab pos="7966075" algn="l"/>
                <a:tab pos="8961438" algn="l"/>
                <a:tab pos="9956800" algn="l"/>
                <a:tab pos="10948988" algn="l"/>
              </a:tabLst>
              <a:defRPr/>
            </a:pPr>
            <a:r>
              <a:rPr kumimoji="0" lang="ca-ES" sz="1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Marge d’error: </a:t>
            </a:r>
            <a:r>
              <a:rPr kumimoji="0" lang="ca-ES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 error màxim de </a:t>
            </a:r>
            <a:r>
              <a:rPr kumimoji="0" lang="ca-ES" sz="13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±1,1% </a:t>
            </a:r>
            <a:r>
              <a:rPr kumimoji="0" lang="ca-ES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per al global </a:t>
            </a:r>
            <a:r>
              <a:rPr kumimoji="0" lang="ca-ES" sz="13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Catalunya</a:t>
            </a:r>
            <a:endParaRPr kumimoji="0" lang="ca-ES" sz="13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 pitchFamily="34" charset="0"/>
            </a:endParaRPr>
          </a:p>
          <a:p>
            <a:pPr marL="0" marR="0" lvl="0" indent="0" defTabSz="48895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995363" algn="l"/>
                <a:tab pos="1990725" algn="l"/>
                <a:tab pos="2987675" algn="l"/>
                <a:tab pos="3983038" algn="l"/>
                <a:tab pos="4978400" algn="l"/>
                <a:tab pos="5973763" algn="l"/>
                <a:tab pos="6965950" algn="l"/>
                <a:tab pos="7966075" algn="l"/>
                <a:tab pos="8961438" algn="l"/>
                <a:tab pos="9956800" algn="l"/>
                <a:tab pos="10948988" algn="l"/>
              </a:tabLst>
              <a:defRPr/>
            </a:pPr>
            <a:r>
              <a:rPr kumimoji="0" lang="ca-ES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	</a:t>
            </a:r>
            <a:r>
              <a:rPr kumimoji="0" lang="ca-ES" sz="1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Proporció esperada:  </a:t>
            </a:r>
            <a:r>
              <a:rPr kumimoji="0" lang="ca-ES" sz="13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0,89</a:t>
            </a:r>
            <a:r>
              <a:rPr kumimoji="0" lang="ca-ES" sz="13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itchFamily="34" charset="0"/>
              </a:rPr>
              <a:t>	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87808" y="2538894"/>
            <a:ext cx="8460656" cy="217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988" tIns="50954" rIns="97988" bIns="50954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1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+mn-lt"/>
              </a:defRPr>
            </a:lvl9pPr>
          </a:lstStyle>
          <a:p>
            <a:pPr marL="342900" marR="0" lvl="0" indent="-342900" algn="just" defTabSz="48895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60497B"/>
              </a:buClr>
              <a:buSzTx/>
              <a:buFont typeface="Wingdings" pitchFamily="2" charset="2"/>
              <a:buChar char="§"/>
              <a:tabLst>
                <a:tab pos="0" algn="l"/>
                <a:tab pos="995363" algn="l"/>
                <a:tab pos="2046288" algn="l"/>
                <a:tab pos="2987675" algn="l"/>
                <a:tab pos="3983038" algn="l"/>
                <a:tab pos="4978400" algn="l"/>
                <a:tab pos="5973763" algn="l"/>
                <a:tab pos="6965950" algn="l"/>
                <a:tab pos="7966075" algn="l"/>
                <a:tab pos="8961438" algn="l"/>
                <a:tab pos="9956800" algn="l"/>
                <a:tab pos="10948988" algn="l"/>
              </a:tabLst>
              <a:defRPr/>
            </a:pPr>
            <a:r>
              <a:rPr kumimoji="0" lang="ca-ES" altLang="es-E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Àmbit: </a:t>
            </a:r>
            <a:r>
              <a:rPr kumimoji="0" lang="ca-ES" altLang="es-E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Catalunya i les regions sanitàries i els tres àmbits de la regió de Barcelona.</a:t>
            </a:r>
          </a:p>
          <a:p>
            <a:pPr marL="342900" marR="0" lvl="0" indent="-342900" algn="just" defTabSz="48895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60497B"/>
              </a:buClr>
              <a:buSzTx/>
              <a:buFont typeface="Wingdings" pitchFamily="2" charset="2"/>
              <a:buChar char="§"/>
              <a:tabLst>
                <a:tab pos="0" algn="l"/>
                <a:tab pos="995363" algn="l"/>
                <a:tab pos="2046288" algn="l"/>
                <a:tab pos="2987675" algn="l"/>
                <a:tab pos="3983038" algn="l"/>
                <a:tab pos="4978400" algn="l"/>
                <a:tab pos="5973763" algn="l"/>
                <a:tab pos="6965950" algn="l"/>
                <a:tab pos="7966075" algn="l"/>
                <a:tab pos="8961438" algn="l"/>
                <a:tab pos="9956800" algn="l"/>
                <a:tab pos="10948988" algn="l"/>
              </a:tabLst>
              <a:defRPr/>
            </a:pPr>
            <a:r>
              <a:rPr kumimoji="0" lang="ca-ES" altLang="es-E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Univers: </a:t>
            </a:r>
            <a:r>
              <a:rPr kumimoji="0" lang="ca-ES" altLang="es-E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persones amb 15 anys i més i que hagin estat usuàries del servei en els últims 12 mesos.</a:t>
            </a:r>
          </a:p>
          <a:p>
            <a:pPr marL="342900" marR="0" lvl="0" indent="-342900" algn="just" defTabSz="48895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60497B"/>
              </a:buClr>
              <a:buSzTx/>
              <a:buFont typeface="Wingdings" pitchFamily="2" charset="2"/>
              <a:buChar char="§"/>
              <a:tabLst>
                <a:tab pos="0" algn="l"/>
                <a:tab pos="995363" algn="l"/>
                <a:tab pos="2046288" algn="l"/>
                <a:tab pos="2987675" algn="l"/>
                <a:tab pos="3983038" algn="l"/>
                <a:tab pos="4978400" algn="l"/>
                <a:tab pos="5973763" algn="l"/>
                <a:tab pos="6965950" algn="l"/>
                <a:tab pos="7966075" algn="l"/>
                <a:tab pos="8961438" algn="l"/>
                <a:tab pos="9956800" algn="l"/>
                <a:tab pos="10948988" algn="l"/>
              </a:tabLst>
              <a:defRPr/>
            </a:pPr>
            <a:r>
              <a:rPr kumimoji="0" lang="ca-ES" altLang="es-E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Mètode de recollida de la informació: </a:t>
            </a:r>
            <a:r>
              <a:rPr kumimoji="0" lang="ca-ES" altLang="es-E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Telefònica (C.A.T.I).</a:t>
            </a:r>
          </a:p>
          <a:p>
            <a:pPr marL="342900" marR="0" lvl="0" indent="-342900" algn="just" defTabSz="48895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60497B"/>
              </a:buClr>
              <a:buSzTx/>
              <a:buFont typeface="Wingdings" pitchFamily="2" charset="2"/>
              <a:buChar char="§"/>
              <a:tabLst>
                <a:tab pos="0" algn="l"/>
                <a:tab pos="995363" algn="l"/>
                <a:tab pos="2046288" algn="l"/>
                <a:tab pos="2987675" algn="l"/>
                <a:tab pos="3983038" algn="l"/>
                <a:tab pos="4978400" algn="l"/>
                <a:tab pos="5973763" algn="l"/>
                <a:tab pos="6965950" algn="l"/>
                <a:tab pos="7966075" algn="l"/>
                <a:tab pos="8961438" algn="l"/>
                <a:tab pos="9956800" algn="l"/>
                <a:tab pos="10948988" algn="l"/>
              </a:tabLst>
              <a:defRPr/>
            </a:pPr>
            <a:r>
              <a:rPr kumimoji="0" lang="ca-ES" altLang="es-E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Procediment de mostreig: </a:t>
            </a:r>
            <a:r>
              <a:rPr kumimoji="0" lang="ca-ES" altLang="es-E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Mostreig proporcional aleatori per cada UP (N=21.758 registres)</a:t>
            </a:r>
          </a:p>
          <a:p>
            <a:pPr marL="342900" marR="0" lvl="0" indent="-342900" algn="just" defTabSz="48895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60497B"/>
              </a:buClr>
              <a:buSzTx/>
              <a:buFont typeface="Wingdings" pitchFamily="2" charset="2"/>
              <a:buChar char="§"/>
              <a:tabLst>
                <a:tab pos="0" algn="l"/>
                <a:tab pos="995363" algn="l"/>
                <a:tab pos="2046288" algn="l"/>
                <a:tab pos="2987675" algn="l"/>
                <a:tab pos="3983038" algn="l"/>
                <a:tab pos="4978400" algn="l"/>
                <a:tab pos="5973763" algn="l"/>
                <a:tab pos="6965950" algn="l"/>
                <a:tab pos="7966075" algn="l"/>
                <a:tab pos="8961438" algn="l"/>
                <a:tab pos="9956800" algn="l"/>
                <a:tab pos="10948988" algn="l"/>
              </a:tabLst>
              <a:defRPr/>
            </a:pPr>
            <a:r>
              <a:rPr lang="ca-ES" altLang="es-ES" sz="1400" kern="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Font d’informació: Conjunt mínim de Base de Dades d’Hospitalització (CMBDH) anys 2018 i 2019.</a:t>
            </a:r>
            <a:endParaRPr kumimoji="0" lang="ca-ES" altLang="es-E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342900" marR="0" lvl="0" indent="-342900" algn="just" defTabSz="48895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60497B"/>
              </a:buClr>
              <a:buSzTx/>
              <a:buFont typeface="Wingdings" pitchFamily="2" charset="2"/>
              <a:buChar char="§"/>
              <a:tabLst>
                <a:tab pos="0" algn="l"/>
                <a:tab pos="995363" algn="l"/>
                <a:tab pos="2046288" algn="l"/>
                <a:tab pos="2987675" algn="l"/>
                <a:tab pos="3983038" algn="l"/>
                <a:tab pos="4978400" algn="l"/>
                <a:tab pos="5973763" algn="l"/>
                <a:tab pos="6965950" algn="l"/>
                <a:tab pos="7966075" algn="l"/>
                <a:tab pos="8961438" algn="l"/>
                <a:tab pos="9956800" algn="l"/>
                <a:tab pos="10948988" algn="l"/>
              </a:tabLst>
              <a:defRPr/>
            </a:pPr>
            <a:r>
              <a:rPr kumimoji="0" lang="ca-ES" altLang="es-E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Treball de camp: </a:t>
            </a:r>
            <a:r>
              <a:rPr kumimoji="0" lang="ca-ES" altLang="es-E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Realitzat per 061 CatSalut Respon del 13 de setembre al 18 de octubre de 2019.</a:t>
            </a:r>
            <a:endParaRPr kumimoji="0" lang="ca-ES" altLang="es-ES" sz="1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342900" marR="0" lvl="0" indent="-342900" algn="just" defTabSz="48895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0" algn="l"/>
                <a:tab pos="995363" algn="l"/>
                <a:tab pos="2046288" algn="l"/>
                <a:tab pos="2987675" algn="l"/>
                <a:tab pos="3983038" algn="l"/>
                <a:tab pos="4978400" algn="l"/>
                <a:tab pos="5973763" algn="l"/>
                <a:tab pos="6965950" algn="l"/>
                <a:tab pos="7966075" algn="l"/>
                <a:tab pos="8961438" algn="l"/>
                <a:tab pos="9956800" algn="l"/>
                <a:tab pos="10948988" algn="l"/>
              </a:tabLst>
              <a:defRPr/>
            </a:pPr>
            <a:endParaRPr kumimoji="0" lang="ca-ES" altLang="es-E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grpSp>
        <p:nvGrpSpPr>
          <p:cNvPr id="24" name="Agrupa 15" descr="Qüestionari d'atenció hospitalària urgent 2019" title="Qüestionari utilitzat en l'estudi"/>
          <p:cNvGrpSpPr>
            <a:grpSpLocks/>
          </p:cNvGrpSpPr>
          <p:nvPr/>
        </p:nvGrpSpPr>
        <p:grpSpPr bwMode="auto">
          <a:xfrm>
            <a:off x="1811062" y="4539035"/>
            <a:ext cx="1804716" cy="1471572"/>
            <a:chOff x="467544" y="4401914"/>
            <a:chExt cx="1368000" cy="140335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467544" y="4401914"/>
              <a:ext cx="1368000" cy="576263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"/>
                  <a:cs typeface="Arial" pitchFamily="34" charset="0"/>
                </a:rPr>
                <a:t>Qüestionari</a:t>
              </a:r>
              <a:endParaRPr kumimoji="0" lang="ca-E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"/>
                <a:cs typeface="Arial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67544" y="5049614"/>
              <a:ext cx="1368000" cy="75565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Qüestionari d’atenció </a:t>
              </a:r>
              <a:r>
                <a:rPr kumimoji="0" lang="ca-E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hospitalària</a:t>
              </a:r>
              <a:r>
                <a:rPr kumimoji="0" lang="ca-E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 </a:t>
              </a:r>
              <a:r>
                <a:rPr kumimoji="0" lang="ca-E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urgent</a:t>
              </a:r>
              <a:endParaRPr kumimoji="0" lang="ca-E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</p:grpSp>
      <p:grpSp>
        <p:nvGrpSpPr>
          <p:cNvPr id="27" name="Agrupa 19" descr="Els resultats de l'estudi de percepció, experiència i satisfacció d'atenció hospitalària urgent del 2019 estan disponibles a nivell del Global de Catalunya. Regió Sanitària i Unitat Proveïdora." title="Nivell de resultats"/>
          <p:cNvGrpSpPr>
            <a:grpSpLocks/>
          </p:cNvGrpSpPr>
          <p:nvPr/>
        </p:nvGrpSpPr>
        <p:grpSpPr bwMode="auto">
          <a:xfrm>
            <a:off x="3840914" y="4539035"/>
            <a:ext cx="1804716" cy="1471572"/>
            <a:chOff x="2105844" y="4401914"/>
            <a:chExt cx="1368000" cy="140335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2105844" y="4401914"/>
              <a:ext cx="1368000" cy="576263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"/>
                  <a:cs typeface="Arial" pitchFamily="34" charset="0"/>
                </a:rPr>
                <a:t>Nivell de resultats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105844" y="5049614"/>
              <a:ext cx="1368000" cy="75565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ca-E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 Catalunya</a:t>
              </a: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ca-E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 Regió Sanitària </a:t>
              </a: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ca-E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 UP</a:t>
              </a:r>
            </a:p>
          </p:txBody>
        </p:sp>
      </p:grpSp>
      <p:grpSp>
        <p:nvGrpSpPr>
          <p:cNvPr id="30" name="Agrupa 18" descr="S'han inclòs un total de 55 unitats mostrals. 53 unitats tenen associats 80 casos o més. D'altra banda, 2 unitats mostrals tenen menys de 80 casos." title="Número mínim d'enquestes per unitat mostral"/>
          <p:cNvGrpSpPr>
            <a:grpSpLocks/>
          </p:cNvGrpSpPr>
          <p:nvPr/>
        </p:nvGrpSpPr>
        <p:grpSpPr bwMode="auto">
          <a:xfrm>
            <a:off x="5843510" y="4539035"/>
            <a:ext cx="1802266" cy="1471572"/>
            <a:chOff x="3744144" y="4401914"/>
            <a:chExt cx="1368000" cy="1403350"/>
          </a:xfrm>
        </p:grpSpPr>
        <p:sp>
          <p:nvSpPr>
            <p:cNvPr id="31" name="Rectangle 30"/>
            <p:cNvSpPr/>
            <p:nvPr/>
          </p:nvSpPr>
          <p:spPr bwMode="auto">
            <a:xfrm>
              <a:off x="3744144" y="4401914"/>
              <a:ext cx="1368000" cy="576263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"/>
                  <a:cs typeface="Arial" pitchFamily="34" charset="0"/>
                </a:rPr>
                <a:t>Nombre </a:t>
              </a:r>
              <a:r>
                <a:rPr kumimoji="0" lang="ca-E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"/>
                  <a:cs typeface="Arial" pitchFamily="34" charset="0"/>
                </a:rPr>
                <a:t>mínim d’enquestes per unitat mostral</a:t>
              </a:r>
              <a:endParaRPr kumimoji="0" lang="ca-E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"/>
                <a:cs typeface="Arial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744144" y="5049614"/>
              <a:ext cx="1368000" cy="75565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80808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53 UP = 80 casos o </a:t>
              </a:r>
              <a:r>
                <a:rPr kumimoji="0" lang="ca-E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més </a:t>
              </a:r>
              <a:r>
                <a:rPr kumimoji="0" lang="ca-E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enquestes.</a:t>
              </a:r>
              <a:endParaRPr kumimoji="0" lang="ca-E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a-E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2 UP = menys</a:t>
              </a:r>
              <a:r>
                <a:rPr kumimoji="0" lang="ca-ES" sz="1200" b="1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 de</a:t>
              </a:r>
              <a:r>
                <a:rPr kumimoji="0" lang="ca-E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 80 enquestes.</a:t>
              </a:r>
              <a:endParaRPr kumimoji="0" lang="ca-E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91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ol 5"/>
          <p:cNvSpPr>
            <a:spLocks noGrp="1"/>
          </p:cNvSpPr>
          <p:nvPr>
            <p:ph type="ctrTitle"/>
          </p:nvPr>
        </p:nvSpPr>
        <p:spPr>
          <a:xfrm>
            <a:off x="179512" y="208841"/>
            <a:ext cx="8784976" cy="1037977"/>
          </a:xfrm>
        </p:spPr>
        <p:txBody>
          <a:bodyPr>
            <a:normAutofit/>
          </a:bodyPr>
          <a:lstStyle/>
          <a:p>
            <a:pPr algn="l"/>
            <a:r>
              <a:rPr lang="ca-ES" sz="3600" dirty="0" smtClean="0">
                <a:solidFill>
                  <a:srgbClr val="8EBCF9"/>
                </a:solidFill>
                <a:latin typeface="Arial"/>
                <a:ea typeface="+mn-ea"/>
                <a:cs typeface="Arial"/>
              </a:rPr>
              <a:t>S/</a:t>
            </a:r>
            <a:r>
              <a:rPr lang="ca-ES" sz="3600" dirty="0" smtClean="0">
                <a:latin typeface="Arial"/>
                <a:ea typeface="+mn-ea"/>
                <a:cs typeface="Arial"/>
              </a:rPr>
              <a:t>Indicador positiu de les Regions</a:t>
            </a:r>
            <a:endParaRPr lang="ca-ES" sz="3600" dirty="0">
              <a:latin typeface="Arial"/>
              <a:ea typeface="+mn-ea"/>
              <a:cs typeface="Arial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96579" y="978908"/>
            <a:ext cx="216024" cy="216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7C5F9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200" b="1" i="0" u="none" strike="noStrike" cap="none" normalizeH="0" baseline="0" dirty="0" smtClean="0">
                <a:ln>
                  <a:noFill/>
                </a:ln>
                <a:effectLst/>
                <a:latin typeface="Arial "/>
              </a:rPr>
              <a:t>1</a:t>
            </a:r>
          </a:p>
        </p:txBody>
      </p:sp>
      <p:grpSp>
        <p:nvGrpSpPr>
          <p:cNvPr id="5" name="Agrupa 4" descr="A l'estudi d'atenció hospitalària urgent hi han tres tipologíes d'indicadors de qualitat de servei: amb escala de valoració de 5 categories, de satisfacció global i de fidelitat." title="Tipologíes d'indicadors"/>
          <p:cNvGrpSpPr/>
          <p:nvPr/>
        </p:nvGrpSpPr>
        <p:grpSpPr>
          <a:xfrm>
            <a:off x="567191" y="1058858"/>
            <a:ext cx="8549032" cy="3136537"/>
            <a:chOff x="567191" y="1058858"/>
            <a:chExt cx="8549032" cy="3136537"/>
          </a:xfrm>
        </p:grpSpPr>
        <p:grpSp>
          <p:nvGrpSpPr>
            <p:cNvPr id="2" name="Agrupa 1"/>
            <p:cNvGrpSpPr/>
            <p:nvPr/>
          </p:nvGrpSpPr>
          <p:grpSpPr>
            <a:xfrm>
              <a:off x="567191" y="1058858"/>
              <a:ext cx="1800200" cy="3136537"/>
              <a:chOff x="567191" y="1058858"/>
              <a:chExt cx="1800200" cy="3136537"/>
            </a:xfrm>
          </p:grpSpPr>
          <p:sp>
            <p:nvSpPr>
              <p:cNvPr id="15" name="Rectangle arrodonit 14"/>
              <p:cNvSpPr/>
              <p:nvPr/>
            </p:nvSpPr>
            <p:spPr bwMode="auto">
              <a:xfrm>
                <a:off x="567191" y="1058858"/>
                <a:ext cx="1440160" cy="3136537"/>
              </a:xfrm>
              <a:prstGeom prst="roundRect">
                <a:avLst/>
              </a:prstGeom>
              <a:solidFill>
                <a:srgbClr val="8EBCF9"/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ca-ES" sz="1400" b="1" dirty="0" smtClean="0">
                    <a:latin typeface="Arial "/>
                  </a:rPr>
                  <a:t>Tres tipologies d’indicadors</a:t>
                </a:r>
                <a:endParaRPr kumimoji="0" lang="ca-ES" sz="1400" b="1" i="0" u="none" strike="noStrike" cap="none" normalizeH="0" baseline="0" dirty="0" smtClean="0">
                  <a:ln>
                    <a:noFill/>
                  </a:ln>
                  <a:effectLst/>
                  <a:latin typeface="Arial "/>
                </a:endParaRPr>
              </a:p>
            </p:txBody>
          </p:sp>
          <p:sp>
            <p:nvSpPr>
              <p:cNvPr id="17" name="Fletxa dreta 16"/>
              <p:cNvSpPr/>
              <p:nvPr/>
            </p:nvSpPr>
            <p:spPr bwMode="auto">
              <a:xfrm>
                <a:off x="2151391" y="2643034"/>
                <a:ext cx="216000" cy="216024"/>
              </a:xfrm>
              <a:prstGeom prst="rightArrow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a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</p:grpSp>
        <p:sp>
          <p:nvSpPr>
            <p:cNvPr id="39" name="QuadreDeText 38"/>
            <p:cNvSpPr txBox="1"/>
            <p:nvPr/>
          </p:nvSpPr>
          <p:spPr>
            <a:xfrm>
              <a:off x="2496517" y="1214055"/>
              <a:ext cx="655272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3038" indent="-173038">
                <a:buClr>
                  <a:schemeClr val="tx1"/>
                </a:buClr>
                <a:buFont typeface="Wingdings" pitchFamily="2" charset="2"/>
                <a:buChar char="§"/>
              </a:pPr>
              <a:r>
                <a:rPr lang="ca-ES" sz="1400" dirty="0" smtClean="0">
                  <a:latin typeface="Arial "/>
                </a:rPr>
                <a:t>En l’estudi es poden diferenciar tres tipologies d’indicadors de qualitat de servei:</a:t>
              </a:r>
            </a:p>
            <a:p>
              <a:pPr>
                <a:buClr>
                  <a:srgbClr val="000099"/>
                </a:buClr>
              </a:pPr>
              <a:endParaRPr lang="ca-ES" sz="1400" dirty="0" smtClean="0">
                <a:latin typeface="Arial "/>
              </a:endParaRPr>
            </a:p>
            <a:p>
              <a:pPr>
                <a:buClr>
                  <a:srgbClr val="000099"/>
                </a:buClr>
              </a:pPr>
              <a:r>
                <a:rPr lang="ca-ES" sz="1400" dirty="0" smtClean="0">
                  <a:latin typeface="Arial "/>
                </a:rPr>
                <a:t> </a:t>
              </a:r>
              <a:endParaRPr lang="ca-ES" sz="1400" dirty="0">
                <a:latin typeface="Arial "/>
              </a:endParaRPr>
            </a:p>
          </p:txBody>
        </p:sp>
        <p:sp>
          <p:nvSpPr>
            <p:cNvPr id="19" name="QuadreDeText 18"/>
            <p:cNvSpPr txBox="1"/>
            <p:nvPr/>
          </p:nvSpPr>
          <p:spPr>
            <a:xfrm>
              <a:off x="2614698" y="1940957"/>
              <a:ext cx="18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95250" indent="-95250">
                <a:buClr>
                  <a:schemeClr val="tx1"/>
                </a:buClr>
                <a:buFont typeface="+mj-lt"/>
                <a:buAutoNum type="arabicPeriod"/>
              </a:pPr>
              <a:r>
                <a:rPr lang="ca-ES" sz="1200" b="1" dirty="0" smtClean="0">
                  <a:latin typeface="Arial "/>
                </a:rPr>
                <a:t>Indicadors amb escala de valoració de 5 categories</a:t>
              </a:r>
            </a:p>
          </p:txBody>
        </p:sp>
        <p:sp>
          <p:nvSpPr>
            <p:cNvPr id="20" name="QuadreDeText 19"/>
            <p:cNvSpPr txBox="1"/>
            <p:nvPr/>
          </p:nvSpPr>
          <p:spPr>
            <a:xfrm>
              <a:off x="4482399" y="1753096"/>
              <a:ext cx="271830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200" dirty="0" smtClean="0">
                  <a:latin typeface="Arial "/>
                </a:rPr>
                <a:t>Es mostra el percentatge de persones que han efectuat una valoració en una de les 3 categories positives de l’escala. Exemple: Perfecta, Molt bona i Bona </a:t>
              </a:r>
            </a:p>
          </p:txBody>
        </p:sp>
        <p:sp>
          <p:nvSpPr>
            <p:cNvPr id="21" name="QuadreDeText 20"/>
            <p:cNvSpPr txBox="1"/>
            <p:nvPr/>
          </p:nvSpPr>
          <p:spPr>
            <a:xfrm>
              <a:off x="7177037" y="2125622"/>
              <a:ext cx="18722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200" dirty="0" smtClean="0">
                  <a:latin typeface="Arial "/>
                </a:rPr>
                <a:t>27 indicadors</a:t>
              </a:r>
            </a:p>
          </p:txBody>
        </p:sp>
        <p:sp>
          <p:nvSpPr>
            <p:cNvPr id="22" name="QuadreDeText 21"/>
            <p:cNvSpPr txBox="1"/>
            <p:nvPr/>
          </p:nvSpPr>
          <p:spPr>
            <a:xfrm>
              <a:off x="2614698" y="2859058"/>
              <a:ext cx="18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rgbClr val="17375D"/>
                </a:buClr>
              </a:pPr>
              <a:r>
                <a:rPr lang="ca-ES" sz="1200" b="1" dirty="0" smtClean="0">
                  <a:latin typeface="Arial "/>
                </a:rPr>
                <a:t>2. Indicador de grau de satisfacció global</a:t>
              </a:r>
            </a:p>
          </p:txBody>
        </p:sp>
        <p:sp>
          <p:nvSpPr>
            <p:cNvPr id="23" name="QuadreDeText 22"/>
            <p:cNvSpPr txBox="1"/>
            <p:nvPr/>
          </p:nvSpPr>
          <p:spPr>
            <a:xfrm>
              <a:off x="4525713" y="2766724"/>
              <a:ext cx="27183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200" dirty="0" smtClean="0">
                  <a:latin typeface="Arial "/>
                </a:rPr>
                <a:t>Es presenta la puntuació mitjana, de 0 a 10, efectuada pels enquestats</a:t>
              </a:r>
            </a:p>
          </p:txBody>
        </p:sp>
        <p:sp>
          <p:nvSpPr>
            <p:cNvPr id="33" name="QuadreDeText 32"/>
            <p:cNvSpPr txBox="1"/>
            <p:nvPr/>
          </p:nvSpPr>
          <p:spPr>
            <a:xfrm>
              <a:off x="7244015" y="2951389"/>
              <a:ext cx="18722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200" dirty="0" smtClean="0">
                  <a:latin typeface="Arial "/>
                </a:rPr>
                <a:t>1 indicador</a:t>
              </a:r>
            </a:p>
          </p:txBody>
        </p:sp>
        <p:grpSp>
          <p:nvGrpSpPr>
            <p:cNvPr id="34" name="Agrupa 33"/>
            <p:cNvGrpSpPr/>
            <p:nvPr/>
          </p:nvGrpSpPr>
          <p:grpSpPr>
            <a:xfrm>
              <a:off x="2614698" y="3364398"/>
              <a:ext cx="6480720" cy="830997"/>
              <a:chOff x="2483768" y="4078813"/>
              <a:chExt cx="6480720" cy="830997"/>
            </a:xfrm>
          </p:grpSpPr>
          <p:sp>
            <p:nvSpPr>
              <p:cNvPr id="35" name="QuadreDeText 34"/>
              <p:cNvSpPr txBox="1"/>
              <p:nvPr/>
            </p:nvSpPr>
            <p:spPr>
              <a:xfrm>
                <a:off x="2483768" y="4263479"/>
                <a:ext cx="1800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17375D"/>
                  </a:buClr>
                </a:pPr>
                <a:r>
                  <a:rPr lang="ca-ES" sz="1200" b="1" dirty="0" smtClean="0">
                    <a:latin typeface="Arial "/>
                  </a:rPr>
                  <a:t>3. Indicador de fidelitat</a:t>
                </a:r>
              </a:p>
            </p:txBody>
          </p:sp>
          <p:sp>
            <p:nvSpPr>
              <p:cNvPr id="37" name="QuadreDeText 36"/>
              <p:cNvSpPr txBox="1"/>
              <p:nvPr/>
            </p:nvSpPr>
            <p:spPr>
              <a:xfrm>
                <a:off x="4373978" y="4078813"/>
                <a:ext cx="271830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a-ES" sz="1200" dirty="0" smtClean="0">
                    <a:latin typeface="Arial "/>
                  </a:rPr>
                  <a:t>Es presenta el percentatge de persones  que afirmen que,  si poguessin triar, continuarien anant al mateix hospital</a:t>
                </a:r>
              </a:p>
            </p:txBody>
          </p:sp>
          <p:sp>
            <p:nvSpPr>
              <p:cNvPr id="36" name="QuadreDeText 35"/>
              <p:cNvSpPr txBox="1"/>
              <p:nvPr/>
            </p:nvSpPr>
            <p:spPr>
              <a:xfrm>
                <a:off x="7092280" y="4355812"/>
                <a:ext cx="187220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a-ES" sz="1200" dirty="0" smtClean="0">
                    <a:latin typeface="Arial "/>
                  </a:rPr>
                  <a:t>1 indicador</a:t>
                </a:r>
              </a:p>
            </p:txBody>
          </p:sp>
        </p:grpSp>
      </p:grpSp>
      <p:sp>
        <p:nvSpPr>
          <p:cNvPr id="40" name="Oval 39"/>
          <p:cNvSpPr/>
          <p:nvPr/>
        </p:nvSpPr>
        <p:spPr bwMode="auto">
          <a:xfrm>
            <a:off x="351167" y="4255323"/>
            <a:ext cx="216024" cy="216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7C5F9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200" b="1" i="0" u="none" strike="noStrike" cap="none" normalizeH="0" baseline="0" dirty="0" smtClean="0">
                <a:ln>
                  <a:noFill/>
                </a:ln>
                <a:effectLst/>
                <a:latin typeface="Arial "/>
              </a:rPr>
              <a:t>2</a:t>
            </a:r>
          </a:p>
        </p:txBody>
      </p:sp>
      <p:grpSp>
        <p:nvGrpSpPr>
          <p:cNvPr id="9" name="Agrupa 8" title="Comparatives amb Catalunya"/>
          <p:cNvGrpSpPr/>
          <p:nvPr/>
        </p:nvGrpSpPr>
        <p:grpSpPr>
          <a:xfrm>
            <a:off x="567191" y="4363323"/>
            <a:ext cx="8109289" cy="808324"/>
            <a:chOff x="567191" y="4363323"/>
            <a:chExt cx="8109289" cy="808324"/>
          </a:xfrm>
        </p:grpSpPr>
        <p:grpSp>
          <p:nvGrpSpPr>
            <p:cNvPr id="3" name="Agrupa 2"/>
            <p:cNvGrpSpPr/>
            <p:nvPr/>
          </p:nvGrpSpPr>
          <p:grpSpPr>
            <a:xfrm>
              <a:off x="567191" y="4363323"/>
              <a:ext cx="1780848" cy="756000"/>
              <a:chOff x="567191" y="4363323"/>
              <a:chExt cx="1780848" cy="756000"/>
            </a:xfrm>
          </p:grpSpPr>
          <p:sp>
            <p:nvSpPr>
              <p:cNvPr id="38" name="Rectangle arrodonit 37"/>
              <p:cNvSpPr/>
              <p:nvPr/>
            </p:nvSpPr>
            <p:spPr bwMode="auto">
              <a:xfrm>
                <a:off x="567191" y="4363323"/>
                <a:ext cx="1440160" cy="756000"/>
              </a:xfrm>
              <a:prstGeom prst="roundRect">
                <a:avLst/>
              </a:prstGeom>
              <a:solidFill>
                <a:srgbClr val="8EBCF9"/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ca-ES" sz="1400" b="1" dirty="0" smtClean="0">
                    <a:latin typeface="Arial "/>
                  </a:rPr>
                  <a:t>Comparatives amb Catalunya</a:t>
                </a:r>
              </a:p>
            </p:txBody>
          </p:sp>
          <p:sp>
            <p:nvSpPr>
              <p:cNvPr id="41" name="Fletxa dreta 40"/>
              <p:cNvSpPr/>
              <p:nvPr/>
            </p:nvSpPr>
            <p:spPr bwMode="auto">
              <a:xfrm>
                <a:off x="2132039" y="4572661"/>
                <a:ext cx="216000" cy="216024"/>
              </a:xfrm>
              <a:prstGeom prst="rightArrow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a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</p:grpSp>
        <p:sp>
          <p:nvSpPr>
            <p:cNvPr id="18" name="QuadreDeText 17"/>
            <p:cNvSpPr txBox="1"/>
            <p:nvPr/>
          </p:nvSpPr>
          <p:spPr>
            <a:xfrm>
              <a:off x="2511407" y="4432983"/>
              <a:ext cx="616507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3038" indent="-173038">
                <a:buClr>
                  <a:schemeClr val="tx1"/>
                </a:buClr>
                <a:buFont typeface="Wingdings" pitchFamily="2" charset="2"/>
                <a:buChar char="§"/>
              </a:pPr>
              <a:r>
                <a:rPr lang="ca-ES" sz="1400" dirty="0" smtClean="0">
                  <a:latin typeface="Arial "/>
                </a:rPr>
                <a:t>L’estudi s’ha dissenyat per a que les dades de cada hospital es puguin comparar amb els resultats agregats de Catalunya. En canvi, el disseny de l’estudi no contempla les comparatives entre hospitals</a:t>
              </a:r>
              <a:endParaRPr lang="ca-ES" sz="1400" dirty="0">
                <a:latin typeface="Arial "/>
              </a:endParaRPr>
            </a:p>
          </p:txBody>
        </p:sp>
      </p:grpSp>
      <p:sp>
        <p:nvSpPr>
          <p:cNvPr id="43" name="Oval 42"/>
          <p:cNvSpPr/>
          <p:nvPr/>
        </p:nvSpPr>
        <p:spPr bwMode="auto">
          <a:xfrm>
            <a:off x="351167" y="5190269"/>
            <a:ext cx="216024" cy="216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7C5F9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sz="1200" b="1" dirty="0" smtClean="0">
                <a:latin typeface="Arial "/>
              </a:rPr>
              <a:t>3</a:t>
            </a:r>
            <a:endParaRPr kumimoji="0" lang="ca-ES" sz="1200" b="1" i="0" u="none" strike="noStrike" cap="none" normalizeH="0" baseline="0" dirty="0" smtClean="0">
              <a:ln>
                <a:noFill/>
              </a:ln>
              <a:effectLst/>
              <a:latin typeface="Arial "/>
            </a:endParaRPr>
          </a:p>
        </p:txBody>
      </p:sp>
      <p:grpSp>
        <p:nvGrpSpPr>
          <p:cNvPr id="7" name="Agrupa 6" title="Com es presenten els resultats"/>
          <p:cNvGrpSpPr/>
          <p:nvPr/>
        </p:nvGrpSpPr>
        <p:grpSpPr>
          <a:xfrm>
            <a:off x="567191" y="5279659"/>
            <a:ext cx="7965968" cy="829175"/>
            <a:chOff x="567191" y="5279659"/>
            <a:chExt cx="7965968" cy="829175"/>
          </a:xfrm>
        </p:grpSpPr>
        <p:grpSp>
          <p:nvGrpSpPr>
            <p:cNvPr id="4" name="Agrupa 3"/>
            <p:cNvGrpSpPr/>
            <p:nvPr/>
          </p:nvGrpSpPr>
          <p:grpSpPr>
            <a:xfrm>
              <a:off x="567191" y="5279659"/>
              <a:ext cx="1800200" cy="792088"/>
              <a:chOff x="567191" y="5279659"/>
              <a:chExt cx="1800200" cy="792088"/>
            </a:xfrm>
          </p:grpSpPr>
          <p:sp>
            <p:nvSpPr>
              <p:cNvPr id="42" name="Rectangle arrodonit 41"/>
              <p:cNvSpPr/>
              <p:nvPr/>
            </p:nvSpPr>
            <p:spPr bwMode="auto">
              <a:xfrm>
                <a:off x="567191" y="5279659"/>
                <a:ext cx="1440160" cy="792088"/>
              </a:xfrm>
              <a:prstGeom prst="roundRect">
                <a:avLst/>
              </a:prstGeom>
              <a:solidFill>
                <a:srgbClr val="8EBCF9"/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36000" tIns="45720" rIns="3600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ca-ES" sz="1400" b="1" dirty="0" smtClean="0">
                    <a:latin typeface="Arial "/>
                  </a:rPr>
                  <a:t>Presentació de resultats per territori (RS)</a:t>
                </a:r>
              </a:p>
            </p:txBody>
          </p:sp>
          <p:sp>
            <p:nvSpPr>
              <p:cNvPr id="45" name="Fletxa dreta 44"/>
              <p:cNvSpPr/>
              <p:nvPr/>
            </p:nvSpPr>
            <p:spPr bwMode="auto">
              <a:xfrm>
                <a:off x="2151391" y="5495584"/>
                <a:ext cx="216000" cy="216024"/>
              </a:xfrm>
              <a:prstGeom prst="rightArrow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a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</p:grpSp>
        <p:sp>
          <p:nvSpPr>
            <p:cNvPr id="44" name="QuadreDeText 43"/>
            <p:cNvSpPr txBox="1"/>
            <p:nvPr/>
          </p:nvSpPr>
          <p:spPr>
            <a:xfrm>
              <a:off x="2511407" y="5370170"/>
              <a:ext cx="602175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3038" indent="-173038">
                <a:buClr>
                  <a:schemeClr val="tx1"/>
                </a:buClr>
                <a:buFont typeface="Wingdings" pitchFamily="2" charset="2"/>
                <a:buChar char="§"/>
              </a:pPr>
              <a:r>
                <a:rPr lang="ca-ES" sz="1400" dirty="0" smtClean="0">
                  <a:latin typeface="Arial "/>
                </a:rPr>
                <a:t>Els resultats es presenten:</a:t>
              </a:r>
            </a:p>
            <a:p>
              <a:pPr marL="361950" lvl="1" indent="-188913">
                <a:buClr>
                  <a:schemeClr val="tx1"/>
                </a:buClr>
                <a:buFontTx/>
                <a:buChar char="−"/>
              </a:pPr>
              <a:r>
                <a:rPr lang="ca-ES" sz="1400" dirty="0" smtClean="0">
                  <a:latin typeface="Arial "/>
                </a:rPr>
                <a:t>Per hospital proveïdor. Es presenten segons la lògica territorial: per Regions Sanitàries (RS)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54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ol 5"/>
          <p:cNvSpPr>
            <a:spLocks noGrp="1"/>
          </p:cNvSpPr>
          <p:nvPr>
            <p:ph type="ctrTitle"/>
          </p:nvPr>
        </p:nvSpPr>
        <p:spPr>
          <a:xfrm>
            <a:off x="179512" y="208841"/>
            <a:ext cx="8784976" cy="1037977"/>
          </a:xfrm>
        </p:spPr>
        <p:txBody>
          <a:bodyPr>
            <a:normAutofit/>
          </a:bodyPr>
          <a:lstStyle/>
          <a:p>
            <a:pPr algn="l"/>
            <a:r>
              <a:rPr lang="ca-ES" sz="3600" dirty="0" smtClean="0">
                <a:solidFill>
                  <a:srgbClr val="8EBCF9"/>
                </a:solidFill>
                <a:latin typeface="Arial"/>
                <a:ea typeface="+mn-ea"/>
                <a:cs typeface="Arial"/>
              </a:rPr>
              <a:t>S/</a:t>
            </a:r>
            <a:r>
              <a:rPr lang="ca-ES" sz="3600" dirty="0" smtClean="0">
                <a:latin typeface="Arial"/>
                <a:ea typeface="+mn-ea"/>
                <a:cs typeface="Arial"/>
              </a:rPr>
              <a:t>Indicador positiu de les Regions</a:t>
            </a:r>
            <a:endParaRPr lang="ca-ES" sz="3600" dirty="0">
              <a:latin typeface="Arial"/>
              <a:ea typeface="+mn-ea"/>
              <a:cs typeface="Arial"/>
            </a:endParaRPr>
          </a:p>
        </p:txBody>
      </p:sp>
      <p:sp>
        <p:nvSpPr>
          <p:cNvPr id="60" name="QuadreDeText 59">
            <a:hlinkClick r:id="rId2" action="ppaction://hlinksldjump"/>
          </p:cNvPr>
          <p:cNvSpPr txBox="1"/>
          <p:nvPr/>
        </p:nvSpPr>
        <p:spPr>
          <a:xfrm>
            <a:off x="6073910" y="4234473"/>
            <a:ext cx="2458123" cy="33855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ca-ES" sz="1600" b="1" dirty="0" smtClean="0">
                <a:solidFill>
                  <a:srgbClr val="17375D"/>
                </a:solidFill>
                <a:latin typeface="Arial "/>
              </a:rPr>
              <a:t>Barcelona</a:t>
            </a:r>
          </a:p>
        </p:txBody>
      </p:sp>
      <p:sp>
        <p:nvSpPr>
          <p:cNvPr id="80" name="Rectangle 79">
            <a:hlinkClick r:id="rId3" action="ppaction://hlinksldjump"/>
          </p:cNvPr>
          <p:cNvSpPr/>
          <p:nvPr/>
        </p:nvSpPr>
        <p:spPr bwMode="auto">
          <a:xfrm>
            <a:off x="6094410" y="5650990"/>
            <a:ext cx="864096" cy="201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a-ES" sz="1400" b="1" dirty="0">
                <a:latin typeface="Arial "/>
              </a:rPr>
              <a:t>7,41</a:t>
            </a:r>
          </a:p>
        </p:txBody>
      </p:sp>
      <p:sp>
        <p:nvSpPr>
          <p:cNvPr id="82" name="Rectangle 81">
            <a:hlinkClick r:id="rId3" action="ppaction://hlinksldjump"/>
          </p:cNvPr>
          <p:cNvSpPr/>
          <p:nvPr/>
        </p:nvSpPr>
        <p:spPr bwMode="auto">
          <a:xfrm>
            <a:off x="6108352" y="5902399"/>
            <a:ext cx="864096" cy="201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a-ES" sz="1400" b="1" dirty="0">
                <a:latin typeface="Arial "/>
              </a:rPr>
              <a:t>77,5%</a:t>
            </a:r>
          </a:p>
        </p:txBody>
      </p:sp>
      <p:grpSp>
        <p:nvGrpSpPr>
          <p:cNvPr id="4" name="Agrupa 3" title="Barra d'interacció amb la presentació"/>
          <p:cNvGrpSpPr/>
          <p:nvPr/>
        </p:nvGrpSpPr>
        <p:grpSpPr>
          <a:xfrm>
            <a:off x="1292398" y="1047061"/>
            <a:ext cx="6773577" cy="276999"/>
            <a:chOff x="1292398" y="1047061"/>
            <a:chExt cx="6773577" cy="276999"/>
          </a:xfrm>
        </p:grpSpPr>
        <p:sp>
          <p:nvSpPr>
            <p:cNvPr id="94" name="Botó d'acció: endavant o següent 93">
              <a:hlinkClick r:id="" action="ppaction://noaction" highlightClick="1"/>
            </p:cNvPr>
            <p:cNvSpPr/>
            <p:nvPr/>
          </p:nvSpPr>
          <p:spPr bwMode="auto">
            <a:xfrm>
              <a:off x="1292398" y="1048100"/>
              <a:ext cx="360040" cy="216024"/>
            </a:xfrm>
            <a:prstGeom prst="actionButtonForwardNex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rgbClr val="7C5F9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a-ES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01" name="QuadreDeText 100">
              <a:hlinkClick r:id="rId4" action="ppaction://hlinksldjump" highlightClick="1"/>
            </p:cNvPr>
            <p:cNvSpPr txBox="1"/>
            <p:nvPr/>
          </p:nvSpPr>
          <p:spPr>
            <a:xfrm>
              <a:off x="1729523" y="1047061"/>
              <a:ext cx="63364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Per conèixer els resultats d’un hospital, clica sobre la Regió Sanitària a la que pertany</a:t>
              </a:r>
              <a:endParaRPr lang="ca-E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Agrupa 2" title="Resultats de Satisfacció i Fideltiat de l'estudi d'atenció hospitalària urgent 2019 per Regions Sanitàries"/>
          <p:cNvGrpSpPr/>
          <p:nvPr/>
        </p:nvGrpSpPr>
        <p:grpSpPr>
          <a:xfrm>
            <a:off x="289363" y="1308671"/>
            <a:ext cx="8242670" cy="4885701"/>
            <a:chOff x="289363" y="1308671"/>
            <a:chExt cx="8242670" cy="4885701"/>
          </a:xfrm>
        </p:grpSpPr>
        <p:cxnSp>
          <p:nvCxnSpPr>
            <p:cNvPr id="92" name="Connector recte 91"/>
            <p:cNvCxnSpPr>
              <a:endCxn id="53" idx="2"/>
            </p:cNvCxnSpPr>
            <p:nvPr/>
          </p:nvCxnSpPr>
          <p:spPr bwMode="auto">
            <a:xfrm flipV="1">
              <a:off x="6878654" y="2249570"/>
              <a:ext cx="63043" cy="81462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" name="Agrupa 1"/>
            <p:cNvGrpSpPr/>
            <p:nvPr/>
          </p:nvGrpSpPr>
          <p:grpSpPr>
            <a:xfrm>
              <a:off x="289363" y="1308671"/>
              <a:ext cx="8242670" cy="4885701"/>
              <a:chOff x="289363" y="1308671"/>
              <a:chExt cx="8242670" cy="4885701"/>
            </a:xfrm>
          </p:grpSpPr>
          <p:sp>
            <p:nvSpPr>
              <p:cNvPr id="102" name="Rectangle 101">
                <a:hlinkClick r:id="rId5" action="ppaction://hlinksldjump"/>
              </p:cNvPr>
              <p:cNvSpPr/>
              <p:nvPr/>
            </p:nvSpPr>
            <p:spPr bwMode="auto">
              <a:xfrm>
                <a:off x="289363" y="3932131"/>
                <a:ext cx="2880320" cy="90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  <a:softEdge rad="31750"/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endParaRPr lang="ca-ES" smtClean="0">
                  <a:ln>
                    <a:solidFill>
                      <a:schemeClr val="bg2"/>
                    </a:solidFill>
                  </a:ln>
                </a:endParaRPr>
              </a:p>
            </p:txBody>
          </p:sp>
          <p:sp>
            <p:nvSpPr>
              <p:cNvPr id="103" name="QuadreDeText 102">
                <a:hlinkClick r:id="rId5" action="ppaction://hlinksldjump"/>
              </p:cNvPr>
              <p:cNvSpPr txBox="1"/>
              <p:nvPr/>
            </p:nvSpPr>
            <p:spPr>
              <a:xfrm>
                <a:off x="289363" y="3896027"/>
                <a:ext cx="2879968" cy="338554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square" rtlCol="0">
                <a:spAutoFit/>
              </a:bodyPr>
              <a:lstStyle>
                <a:defPPr>
                  <a:defRPr lang="ca-ES"/>
                </a:defPPr>
                <a:lvl1pPr algn="ctr">
                  <a:defRPr sz="1600" b="1">
                    <a:latin typeface="Arial "/>
                  </a:defRPr>
                </a:lvl1pPr>
              </a:lstStyle>
              <a:p>
                <a:r>
                  <a:rPr lang="ca-ES" dirty="0"/>
                  <a:t>Lleida</a:t>
                </a:r>
              </a:p>
            </p:txBody>
          </p:sp>
          <p:sp>
            <p:nvSpPr>
              <p:cNvPr id="104" name="Botó d'acció: final 103">
                <a:hlinkClick r:id="rId5" action="ppaction://hlinksldjump" highlightClick="1"/>
              </p:cNvPr>
              <p:cNvSpPr/>
              <p:nvPr/>
            </p:nvSpPr>
            <p:spPr bwMode="auto">
              <a:xfrm>
                <a:off x="361419" y="4364067"/>
                <a:ext cx="432000" cy="324000"/>
              </a:xfrm>
              <a:prstGeom prst="actionButtonEn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accent6">
                    <a:alpha val="38824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endParaRPr lang="ca-ES" smtClean="0"/>
              </a:p>
            </p:txBody>
          </p:sp>
          <p:sp>
            <p:nvSpPr>
              <p:cNvPr id="105" name="Rectangle 104">
                <a:hlinkClick r:id="rId6" action="ppaction://hlinksldjump"/>
              </p:cNvPr>
              <p:cNvSpPr/>
              <p:nvPr/>
            </p:nvSpPr>
            <p:spPr bwMode="auto">
              <a:xfrm>
                <a:off x="289363" y="5228275"/>
                <a:ext cx="2880320" cy="90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  <a:softEdge rad="31750"/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endParaRPr lang="ca-ES" smtClean="0">
                  <a:ln>
                    <a:solidFill>
                      <a:schemeClr val="bg2"/>
                    </a:solidFill>
                  </a:ln>
                </a:endParaRPr>
              </a:p>
            </p:txBody>
          </p:sp>
          <p:sp>
            <p:nvSpPr>
              <p:cNvPr id="106" name="QuadreDeText 105">
                <a:hlinkClick r:id="rId6" action="ppaction://hlinksldjump"/>
              </p:cNvPr>
              <p:cNvSpPr txBox="1"/>
              <p:nvPr/>
            </p:nvSpPr>
            <p:spPr>
              <a:xfrm>
                <a:off x="289363" y="5192171"/>
                <a:ext cx="2879968" cy="338554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square" rtlCol="0">
                <a:spAutoFit/>
              </a:bodyPr>
              <a:lstStyle>
                <a:defPPr>
                  <a:defRPr lang="ca-ES"/>
                </a:defPPr>
                <a:lvl1pPr algn="ctr">
                  <a:defRPr sz="1600" b="1">
                    <a:latin typeface="Arial "/>
                  </a:defRPr>
                </a:lvl1pPr>
              </a:lstStyle>
              <a:p>
                <a:r>
                  <a:rPr lang="ca-ES" dirty="0"/>
                  <a:t>Terres de l’Ebre</a:t>
                </a:r>
              </a:p>
            </p:txBody>
          </p:sp>
          <p:sp>
            <p:nvSpPr>
              <p:cNvPr id="107" name="Botó d'acció: final 106">
                <a:hlinkClick r:id="rId6" action="ppaction://hlinksldjump" highlightClick="1"/>
              </p:cNvPr>
              <p:cNvSpPr/>
              <p:nvPr/>
            </p:nvSpPr>
            <p:spPr bwMode="auto">
              <a:xfrm>
                <a:off x="361419" y="5660211"/>
                <a:ext cx="432000" cy="324000"/>
              </a:xfrm>
              <a:prstGeom prst="actionButtonEn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accent6">
                    <a:alpha val="38824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endParaRPr lang="ca-ES" dirty="0" smtClean="0"/>
              </a:p>
            </p:txBody>
          </p:sp>
          <p:sp>
            <p:nvSpPr>
              <p:cNvPr id="25" name="Freeform 11">
                <a:hlinkClick r:id="rId2" action="ppaction://hlinksldjump"/>
              </p:cNvPr>
              <p:cNvSpPr>
                <a:spLocks/>
              </p:cNvSpPr>
              <p:nvPr/>
            </p:nvSpPr>
            <p:spPr bwMode="auto">
              <a:xfrm>
                <a:off x="5091433" y="3683063"/>
                <a:ext cx="1625181" cy="1175029"/>
              </a:xfrm>
              <a:custGeom>
                <a:avLst/>
                <a:gdLst>
                  <a:gd name="T0" fmla="*/ 310 w 397"/>
                  <a:gd name="T1" fmla="*/ 148 h 286"/>
                  <a:gd name="T2" fmla="*/ 240 w 397"/>
                  <a:gd name="T3" fmla="*/ 220 h 286"/>
                  <a:gd name="T4" fmla="*/ 138 w 397"/>
                  <a:gd name="T5" fmla="*/ 261 h 286"/>
                  <a:gd name="T6" fmla="*/ 91 w 397"/>
                  <a:gd name="T7" fmla="*/ 275 h 286"/>
                  <a:gd name="T8" fmla="*/ 45 w 397"/>
                  <a:gd name="T9" fmla="*/ 278 h 286"/>
                  <a:gd name="T10" fmla="*/ 56 w 397"/>
                  <a:gd name="T11" fmla="*/ 264 h 286"/>
                  <a:gd name="T12" fmla="*/ 73 w 397"/>
                  <a:gd name="T13" fmla="*/ 252 h 286"/>
                  <a:gd name="T14" fmla="*/ 55 w 397"/>
                  <a:gd name="T15" fmla="*/ 247 h 286"/>
                  <a:gd name="T16" fmla="*/ 49 w 397"/>
                  <a:gd name="T17" fmla="*/ 238 h 286"/>
                  <a:gd name="T18" fmla="*/ 38 w 397"/>
                  <a:gd name="T19" fmla="*/ 236 h 286"/>
                  <a:gd name="T20" fmla="*/ 32 w 397"/>
                  <a:gd name="T21" fmla="*/ 226 h 286"/>
                  <a:gd name="T22" fmla="*/ 25 w 397"/>
                  <a:gd name="T23" fmla="*/ 212 h 286"/>
                  <a:gd name="T24" fmla="*/ 23 w 397"/>
                  <a:gd name="T25" fmla="*/ 199 h 286"/>
                  <a:gd name="T26" fmla="*/ 6 w 397"/>
                  <a:gd name="T27" fmla="*/ 186 h 286"/>
                  <a:gd name="T28" fmla="*/ 1 w 397"/>
                  <a:gd name="T29" fmla="*/ 181 h 286"/>
                  <a:gd name="T30" fmla="*/ 17 w 397"/>
                  <a:gd name="T31" fmla="*/ 172 h 286"/>
                  <a:gd name="T32" fmla="*/ 39 w 397"/>
                  <a:gd name="T33" fmla="*/ 160 h 286"/>
                  <a:gd name="T34" fmla="*/ 45 w 397"/>
                  <a:gd name="T35" fmla="*/ 140 h 286"/>
                  <a:gd name="T36" fmla="*/ 56 w 397"/>
                  <a:gd name="T37" fmla="*/ 137 h 286"/>
                  <a:gd name="T38" fmla="*/ 68 w 397"/>
                  <a:gd name="T39" fmla="*/ 139 h 286"/>
                  <a:gd name="T40" fmla="*/ 71 w 397"/>
                  <a:gd name="T41" fmla="*/ 152 h 286"/>
                  <a:gd name="T42" fmla="*/ 89 w 397"/>
                  <a:gd name="T43" fmla="*/ 156 h 286"/>
                  <a:gd name="T44" fmla="*/ 107 w 397"/>
                  <a:gd name="T45" fmla="*/ 159 h 286"/>
                  <a:gd name="T46" fmla="*/ 107 w 397"/>
                  <a:gd name="T47" fmla="*/ 143 h 286"/>
                  <a:gd name="T48" fmla="*/ 105 w 397"/>
                  <a:gd name="T49" fmla="*/ 131 h 286"/>
                  <a:gd name="T50" fmla="*/ 124 w 397"/>
                  <a:gd name="T51" fmla="*/ 136 h 286"/>
                  <a:gd name="T52" fmla="*/ 135 w 397"/>
                  <a:gd name="T53" fmla="*/ 134 h 286"/>
                  <a:gd name="T54" fmla="*/ 126 w 397"/>
                  <a:gd name="T55" fmla="*/ 123 h 286"/>
                  <a:gd name="T56" fmla="*/ 117 w 397"/>
                  <a:gd name="T57" fmla="*/ 108 h 286"/>
                  <a:gd name="T58" fmla="*/ 95 w 397"/>
                  <a:gd name="T59" fmla="*/ 101 h 286"/>
                  <a:gd name="T60" fmla="*/ 95 w 397"/>
                  <a:gd name="T61" fmla="*/ 92 h 286"/>
                  <a:gd name="T62" fmla="*/ 85 w 397"/>
                  <a:gd name="T63" fmla="*/ 77 h 286"/>
                  <a:gd name="T64" fmla="*/ 100 w 397"/>
                  <a:gd name="T65" fmla="*/ 71 h 286"/>
                  <a:gd name="T66" fmla="*/ 106 w 397"/>
                  <a:gd name="T67" fmla="*/ 77 h 286"/>
                  <a:gd name="T68" fmla="*/ 119 w 397"/>
                  <a:gd name="T69" fmla="*/ 98 h 286"/>
                  <a:gd name="T70" fmla="*/ 151 w 397"/>
                  <a:gd name="T71" fmla="*/ 110 h 286"/>
                  <a:gd name="T72" fmla="*/ 170 w 397"/>
                  <a:gd name="T73" fmla="*/ 97 h 286"/>
                  <a:gd name="T74" fmla="*/ 177 w 397"/>
                  <a:gd name="T75" fmla="*/ 79 h 286"/>
                  <a:gd name="T76" fmla="*/ 193 w 397"/>
                  <a:gd name="T77" fmla="*/ 44 h 286"/>
                  <a:gd name="T78" fmla="*/ 215 w 397"/>
                  <a:gd name="T79" fmla="*/ 44 h 286"/>
                  <a:gd name="T80" fmla="*/ 243 w 397"/>
                  <a:gd name="T81" fmla="*/ 40 h 286"/>
                  <a:gd name="T82" fmla="*/ 252 w 397"/>
                  <a:gd name="T83" fmla="*/ 48 h 286"/>
                  <a:gd name="T84" fmla="*/ 268 w 397"/>
                  <a:gd name="T85" fmla="*/ 47 h 286"/>
                  <a:gd name="T86" fmla="*/ 276 w 397"/>
                  <a:gd name="T87" fmla="*/ 36 h 286"/>
                  <a:gd name="T88" fmla="*/ 277 w 397"/>
                  <a:gd name="T89" fmla="*/ 19 h 286"/>
                  <a:gd name="T90" fmla="*/ 278 w 397"/>
                  <a:gd name="T91" fmla="*/ 5 h 286"/>
                  <a:gd name="T92" fmla="*/ 286 w 397"/>
                  <a:gd name="T93" fmla="*/ 6 h 286"/>
                  <a:gd name="T94" fmla="*/ 301 w 397"/>
                  <a:gd name="T95" fmla="*/ 11 h 286"/>
                  <a:gd name="T96" fmla="*/ 316 w 397"/>
                  <a:gd name="T97" fmla="*/ 20 h 286"/>
                  <a:gd name="T98" fmla="*/ 319 w 397"/>
                  <a:gd name="T99" fmla="*/ 4 h 286"/>
                  <a:gd name="T100" fmla="*/ 340 w 397"/>
                  <a:gd name="T101" fmla="*/ 4 h 286"/>
                  <a:gd name="T102" fmla="*/ 352 w 397"/>
                  <a:gd name="T103" fmla="*/ 16 h 286"/>
                  <a:gd name="T104" fmla="*/ 369 w 397"/>
                  <a:gd name="T105" fmla="*/ 30 h 286"/>
                  <a:gd name="T106" fmla="*/ 392 w 397"/>
                  <a:gd name="T107" fmla="*/ 38 h 286"/>
                  <a:gd name="T108" fmla="*/ 393 w 397"/>
                  <a:gd name="T109" fmla="*/ 43 h 286"/>
                  <a:gd name="T110" fmla="*/ 385 w 397"/>
                  <a:gd name="T111" fmla="*/ 64 h 286"/>
                  <a:gd name="T112" fmla="*/ 374 w 397"/>
                  <a:gd name="T113" fmla="*/ 79 h 286"/>
                  <a:gd name="T114" fmla="*/ 380 w 397"/>
                  <a:gd name="T115" fmla="*/ 93 h 286"/>
                  <a:gd name="T116" fmla="*/ 385 w 397"/>
                  <a:gd name="T117" fmla="*/ 106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97" h="286">
                    <a:moveTo>
                      <a:pt x="373" y="110"/>
                    </a:moveTo>
                    <a:cubicBezTo>
                      <a:pt x="366" y="113"/>
                      <a:pt x="358" y="116"/>
                      <a:pt x="352" y="119"/>
                    </a:cubicBezTo>
                    <a:cubicBezTo>
                      <a:pt x="348" y="122"/>
                      <a:pt x="343" y="125"/>
                      <a:pt x="338" y="130"/>
                    </a:cubicBezTo>
                    <a:cubicBezTo>
                      <a:pt x="329" y="137"/>
                      <a:pt x="319" y="146"/>
                      <a:pt x="310" y="148"/>
                    </a:cubicBezTo>
                    <a:cubicBezTo>
                      <a:pt x="295" y="154"/>
                      <a:pt x="281" y="159"/>
                      <a:pt x="271" y="171"/>
                    </a:cubicBezTo>
                    <a:cubicBezTo>
                      <a:pt x="264" y="179"/>
                      <a:pt x="259" y="188"/>
                      <a:pt x="253" y="197"/>
                    </a:cubicBezTo>
                    <a:cubicBezTo>
                      <a:pt x="251" y="201"/>
                      <a:pt x="249" y="205"/>
                      <a:pt x="246" y="208"/>
                    </a:cubicBezTo>
                    <a:cubicBezTo>
                      <a:pt x="243" y="213"/>
                      <a:pt x="242" y="217"/>
                      <a:pt x="240" y="220"/>
                    </a:cubicBezTo>
                    <a:cubicBezTo>
                      <a:pt x="237" y="227"/>
                      <a:pt x="235" y="232"/>
                      <a:pt x="224" y="241"/>
                    </a:cubicBezTo>
                    <a:cubicBezTo>
                      <a:pt x="213" y="251"/>
                      <a:pt x="192" y="255"/>
                      <a:pt x="176" y="255"/>
                    </a:cubicBezTo>
                    <a:cubicBezTo>
                      <a:pt x="171" y="255"/>
                      <a:pt x="167" y="254"/>
                      <a:pt x="165" y="254"/>
                    </a:cubicBezTo>
                    <a:cubicBezTo>
                      <a:pt x="158" y="252"/>
                      <a:pt x="147" y="257"/>
                      <a:pt x="138" y="261"/>
                    </a:cubicBezTo>
                    <a:cubicBezTo>
                      <a:pt x="133" y="264"/>
                      <a:pt x="127" y="266"/>
                      <a:pt x="124" y="266"/>
                    </a:cubicBezTo>
                    <a:cubicBezTo>
                      <a:pt x="124" y="266"/>
                      <a:pt x="124" y="266"/>
                      <a:pt x="124" y="266"/>
                    </a:cubicBezTo>
                    <a:cubicBezTo>
                      <a:pt x="123" y="266"/>
                      <a:pt x="122" y="266"/>
                      <a:pt x="121" y="266"/>
                    </a:cubicBezTo>
                    <a:cubicBezTo>
                      <a:pt x="112" y="266"/>
                      <a:pt x="94" y="273"/>
                      <a:pt x="91" y="275"/>
                    </a:cubicBezTo>
                    <a:cubicBezTo>
                      <a:pt x="88" y="276"/>
                      <a:pt x="54" y="285"/>
                      <a:pt x="46" y="286"/>
                    </a:cubicBezTo>
                    <a:cubicBezTo>
                      <a:pt x="45" y="286"/>
                      <a:pt x="44" y="286"/>
                      <a:pt x="43" y="286"/>
                    </a:cubicBezTo>
                    <a:cubicBezTo>
                      <a:pt x="43" y="285"/>
                      <a:pt x="43" y="283"/>
                      <a:pt x="44" y="281"/>
                    </a:cubicBezTo>
                    <a:cubicBezTo>
                      <a:pt x="44" y="280"/>
                      <a:pt x="45" y="279"/>
                      <a:pt x="45" y="278"/>
                    </a:cubicBezTo>
                    <a:cubicBezTo>
                      <a:pt x="47" y="276"/>
                      <a:pt x="48" y="274"/>
                      <a:pt x="50" y="269"/>
                    </a:cubicBezTo>
                    <a:cubicBezTo>
                      <a:pt x="51" y="267"/>
                      <a:pt x="51" y="267"/>
                      <a:pt x="51" y="267"/>
                    </a:cubicBezTo>
                    <a:cubicBezTo>
                      <a:pt x="52" y="265"/>
                      <a:pt x="52" y="262"/>
                      <a:pt x="53" y="262"/>
                    </a:cubicBezTo>
                    <a:cubicBezTo>
                      <a:pt x="54" y="262"/>
                      <a:pt x="55" y="263"/>
                      <a:pt x="56" y="264"/>
                    </a:cubicBezTo>
                    <a:cubicBezTo>
                      <a:pt x="57" y="265"/>
                      <a:pt x="58" y="266"/>
                      <a:pt x="60" y="266"/>
                    </a:cubicBezTo>
                    <a:cubicBezTo>
                      <a:pt x="62" y="266"/>
                      <a:pt x="63" y="264"/>
                      <a:pt x="63" y="264"/>
                    </a:cubicBezTo>
                    <a:cubicBezTo>
                      <a:pt x="64" y="263"/>
                      <a:pt x="66" y="261"/>
                      <a:pt x="67" y="260"/>
                    </a:cubicBezTo>
                    <a:cubicBezTo>
                      <a:pt x="70" y="258"/>
                      <a:pt x="74" y="255"/>
                      <a:pt x="73" y="252"/>
                    </a:cubicBezTo>
                    <a:cubicBezTo>
                      <a:pt x="73" y="251"/>
                      <a:pt x="73" y="251"/>
                      <a:pt x="73" y="250"/>
                    </a:cubicBezTo>
                    <a:cubicBezTo>
                      <a:pt x="72" y="248"/>
                      <a:pt x="72" y="246"/>
                      <a:pt x="70" y="245"/>
                    </a:cubicBezTo>
                    <a:cubicBezTo>
                      <a:pt x="68" y="244"/>
                      <a:pt x="66" y="245"/>
                      <a:pt x="65" y="245"/>
                    </a:cubicBezTo>
                    <a:cubicBezTo>
                      <a:pt x="63" y="246"/>
                      <a:pt x="59" y="247"/>
                      <a:pt x="55" y="247"/>
                    </a:cubicBezTo>
                    <a:cubicBezTo>
                      <a:pt x="54" y="247"/>
                      <a:pt x="53" y="246"/>
                      <a:pt x="53" y="246"/>
                    </a:cubicBezTo>
                    <a:cubicBezTo>
                      <a:pt x="51" y="246"/>
                      <a:pt x="49" y="245"/>
                      <a:pt x="47" y="247"/>
                    </a:cubicBezTo>
                    <a:cubicBezTo>
                      <a:pt x="47" y="247"/>
                      <a:pt x="47" y="247"/>
                      <a:pt x="48" y="247"/>
                    </a:cubicBezTo>
                    <a:cubicBezTo>
                      <a:pt x="49" y="245"/>
                      <a:pt x="52" y="242"/>
                      <a:pt x="49" y="238"/>
                    </a:cubicBezTo>
                    <a:cubicBezTo>
                      <a:pt x="48" y="237"/>
                      <a:pt x="48" y="237"/>
                      <a:pt x="48" y="236"/>
                    </a:cubicBezTo>
                    <a:cubicBezTo>
                      <a:pt x="45" y="233"/>
                      <a:pt x="44" y="233"/>
                      <a:pt x="41" y="235"/>
                    </a:cubicBezTo>
                    <a:cubicBezTo>
                      <a:pt x="39" y="235"/>
                      <a:pt x="39" y="235"/>
                      <a:pt x="39" y="235"/>
                    </a:cubicBezTo>
                    <a:cubicBezTo>
                      <a:pt x="39" y="236"/>
                      <a:pt x="38" y="236"/>
                      <a:pt x="38" y="236"/>
                    </a:cubicBezTo>
                    <a:cubicBezTo>
                      <a:pt x="38" y="236"/>
                      <a:pt x="38" y="236"/>
                      <a:pt x="38" y="236"/>
                    </a:cubicBezTo>
                    <a:cubicBezTo>
                      <a:pt x="39" y="235"/>
                      <a:pt x="41" y="234"/>
                      <a:pt x="40" y="231"/>
                    </a:cubicBezTo>
                    <a:cubicBezTo>
                      <a:pt x="40" y="229"/>
                      <a:pt x="38" y="228"/>
                      <a:pt x="36" y="228"/>
                    </a:cubicBezTo>
                    <a:cubicBezTo>
                      <a:pt x="35" y="227"/>
                      <a:pt x="33" y="227"/>
                      <a:pt x="32" y="226"/>
                    </a:cubicBezTo>
                    <a:cubicBezTo>
                      <a:pt x="30" y="225"/>
                      <a:pt x="30" y="225"/>
                      <a:pt x="30" y="225"/>
                    </a:cubicBezTo>
                    <a:cubicBezTo>
                      <a:pt x="29" y="224"/>
                      <a:pt x="29" y="223"/>
                      <a:pt x="27" y="221"/>
                    </a:cubicBezTo>
                    <a:cubicBezTo>
                      <a:pt x="26" y="219"/>
                      <a:pt x="23" y="214"/>
                      <a:pt x="23" y="213"/>
                    </a:cubicBezTo>
                    <a:cubicBezTo>
                      <a:pt x="25" y="212"/>
                      <a:pt x="25" y="212"/>
                      <a:pt x="25" y="212"/>
                    </a:cubicBezTo>
                    <a:cubicBezTo>
                      <a:pt x="27" y="213"/>
                      <a:pt x="27" y="213"/>
                      <a:pt x="27" y="213"/>
                    </a:cubicBezTo>
                    <a:cubicBezTo>
                      <a:pt x="28" y="212"/>
                      <a:pt x="28" y="212"/>
                      <a:pt x="28" y="212"/>
                    </a:cubicBezTo>
                    <a:cubicBezTo>
                      <a:pt x="29" y="212"/>
                      <a:pt x="29" y="210"/>
                      <a:pt x="30" y="209"/>
                    </a:cubicBezTo>
                    <a:cubicBezTo>
                      <a:pt x="30" y="203"/>
                      <a:pt x="26" y="200"/>
                      <a:pt x="23" y="199"/>
                    </a:cubicBezTo>
                    <a:cubicBezTo>
                      <a:pt x="22" y="199"/>
                      <a:pt x="22" y="197"/>
                      <a:pt x="21" y="196"/>
                    </a:cubicBezTo>
                    <a:cubicBezTo>
                      <a:pt x="20" y="195"/>
                      <a:pt x="19" y="193"/>
                      <a:pt x="17" y="192"/>
                    </a:cubicBezTo>
                    <a:cubicBezTo>
                      <a:pt x="16" y="191"/>
                      <a:pt x="16" y="191"/>
                      <a:pt x="15" y="190"/>
                    </a:cubicBezTo>
                    <a:cubicBezTo>
                      <a:pt x="13" y="188"/>
                      <a:pt x="10" y="185"/>
                      <a:pt x="6" y="186"/>
                    </a:cubicBezTo>
                    <a:cubicBezTo>
                      <a:pt x="5" y="187"/>
                      <a:pt x="4" y="187"/>
                      <a:pt x="3" y="187"/>
                    </a:cubicBezTo>
                    <a:cubicBezTo>
                      <a:pt x="2" y="187"/>
                      <a:pt x="1" y="187"/>
                      <a:pt x="0" y="188"/>
                    </a:cubicBezTo>
                    <a:cubicBezTo>
                      <a:pt x="1" y="187"/>
                      <a:pt x="1" y="186"/>
                      <a:pt x="1" y="184"/>
                    </a:cubicBezTo>
                    <a:cubicBezTo>
                      <a:pt x="1" y="181"/>
                      <a:pt x="1" y="181"/>
                      <a:pt x="1" y="181"/>
                    </a:cubicBezTo>
                    <a:cubicBezTo>
                      <a:pt x="1" y="179"/>
                      <a:pt x="1" y="177"/>
                      <a:pt x="1" y="176"/>
                    </a:cubicBezTo>
                    <a:cubicBezTo>
                      <a:pt x="2" y="176"/>
                      <a:pt x="2" y="176"/>
                      <a:pt x="3" y="176"/>
                    </a:cubicBezTo>
                    <a:cubicBezTo>
                      <a:pt x="3" y="176"/>
                      <a:pt x="4" y="176"/>
                      <a:pt x="4" y="176"/>
                    </a:cubicBezTo>
                    <a:cubicBezTo>
                      <a:pt x="8" y="176"/>
                      <a:pt x="14" y="175"/>
                      <a:pt x="17" y="172"/>
                    </a:cubicBezTo>
                    <a:cubicBezTo>
                      <a:pt x="21" y="168"/>
                      <a:pt x="24" y="167"/>
                      <a:pt x="26" y="167"/>
                    </a:cubicBezTo>
                    <a:cubicBezTo>
                      <a:pt x="27" y="167"/>
                      <a:pt x="28" y="168"/>
                      <a:pt x="29" y="168"/>
                    </a:cubicBezTo>
                    <a:cubicBezTo>
                      <a:pt x="30" y="169"/>
                      <a:pt x="32" y="170"/>
                      <a:pt x="34" y="169"/>
                    </a:cubicBezTo>
                    <a:cubicBezTo>
                      <a:pt x="39" y="166"/>
                      <a:pt x="39" y="162"/>
                      <a:pt x="39" y="160"/>
                    </a:cubicBezTo>
                    <a:cubicBezTo>
                      <a:pt x="38" y="159"/>
                      <a:pt x="38" y="159"/>
                      <a:pt x="38" y="159"/>
                    </a:cubicBezTo>
                    <a:cubicBezTo>
                      <a:pt x="37" y="156"/>
                      <a:pt x="36" y="152"/>
                      <a:pt x="34" y="150"/>
                    </a:cubicBezTo>
                    <a:cubicBezTo>
                      <a:pt x="33" y="149"/>
                      <a:pt x="33" y="148"/>
                      <a:pt x="34" y="147"/>
                    </a:cubicBezTo>
                    <a:cubicBezTo>
                      <a:pt x="37" y="146"/>
                      <a:pt x="43" y="145"/>
                      <a:pt x="45" y="140"/>
                    </a:cubicBezTo>
                    <a:cubicBezTo>
                      <a:pt x="45" y="140"/>
                      <a:pt x="45" y="139"/>
                      <a:pt x="45" y="138"/>
                    </a:cubicBezTo>
                    <a:cubicBezTo>
                      <a:pt x="46" y="134"/>
                      <a:pt x="46" y="134"/>
                      <a:pt x="48" y="135"/>
                    </a:cubicBezTo>
                    <a:cubicBezTo>
                      <a:pt x="53" y="136"/>
                      <a:pt x="54" y="136"/>
                      <a:pt x="56" y="137"/>
                    </a:cubicBezTo>
                    <a:cubicBezTo>
                      <a:pt x="56" y="137"/>
                      <a:pt x="56" y="137"/>
                      <a:pt x="56" y="137"/>
                    </a:cubicBezTo>
                    <a:cubicBezTo>
                      <a:pt x="59" y="138"/>
                      <a:pt x="60" y="136"/>
                      <a:pt x="61" y="136"/>
                    </a:cubicBezTo>
                    <a:cubicBezTo>
                      <a:pt x="61" y="136"/>
                      <a:pt x="61" y="135"/>
                      <a:pt x="61" y="135"/>
                    </a:cubicBezTo>
                    <a:cubicBezTo>
                      <a:pt x="62" y="135"/>
                      <a:pt x="62" y="136"/>
                      <a:pt x="63" y="137"/>
                    </a:cubicBezTo>
                    <a:cubicBezTo>
                      <a:pt x="65" y="138"/>
                      <a:pt x="66" y="139"/>
                      <a:pt x="68" y="139"/>
                    </a:cubicBezTo>
                    <a:cubicBezTo>
                      <a:pt x="68" y="139"/>
                      <a:pt x="68" y="139"/>
                      <a:pt x="68" y="139"/>
                    </a:cubicBezTo>
                    <a:cubicBezTo>
                      <a:pt x="69" y="145"/>
                      <a:pt x="70" y="150"/>
                      <a:pt x="70" y="150"/>
                    </a:cubicBezTo>
                    <a:cubicBezTo>
                      <a:pt x="70" y="151"/>
                      <a:pt x="70" y="151"/>
                      <a:pt x="70" y="151"/>
                    </a:cubicBezTo>
                    <a:cubicBezTo>
                      <a:pt x="71" y="152"/>
                      <a:pt x="71" y="152"/>
                      <a:pt x="71" y="152"/>
                    </a:cubicBezTo>
                    <a:cubicBezTo>
                      <a:pt x="74" y="153"/>
                      <a:pt x="79" y="155"/>
                      <a:pt x="82" y="151"/>
                    </a:cubicBezTo>
                    <a:cubicBezTo>
                      <a:pt x="83" y="148"/>
                      <a:pt x="84" y="148"/>
                      <a:pt x="84" y="148"/>
                    </a:cubicBezTo>
                    <a:cubicBezTo>
                      <a:pt x="84" y="148"/>
                      <a:pt x="84" y="148"/>
                      <a:pt x="85" y="149"/>
                    </a:cubicBezTo>
                    <a:cubicBezTo>
                      <a:pt x="87" y="153"/>
                      <a:pt x="88" y="154"/>
                      <a:pt x="89" y="156"/>
                    </a:cubicBezTo>
                    <a:cubicBezTo>
                      <a:pt x="90" y="158"/>
                      <a:pt x="90" y="158"/>
                      <a:pt x="90" y="158"/>
                    </a:cubicBezTo>
                    <a:cubicBezTo>
                      <a:pt x="91" y="160"/>
                      <a:pt x="95" y="165"/>
                      <a:pt x="100" y="165"/>
                    </a:cubicBezTo>
                    <a:cubicBezTo>
                      <a:pt x="102" y="165"/>
                      <a:pt x="104" y="164"/>
                      <a:pt x="105" y="162"/>
                    </a:cubicBezTo>
                    <a:cubicBezTo>
                      <a:pt x="106" y="160"/>
                      <a:pt x="107" y="160"/>
                      <a:pt x="107" y="159"/>
                    </a:cubicBezTo>
                    <a:cubicBezTo>
                      <a:pt x="108" y="158"/>
                      <a:pt x="110" y="157"/>
                      <a:pt x="110" y="154"/>
                    </a:cubicBezTo>
                    <a:cubicBezTo>
                      <a:pt x="110" y="153"/>
                      <a:pt x="110" y="153"/>
                      <a:pt x="110" y="152"/>
                    </a:cubicBezTo>
                    <a:cubicBezTo>
                      <a:pt x="110" y="151"/>
                      <a:pt x="110" y="150"/>
                      <a:pt x="109" y="147"/>
                    </a:cubicBezTo>
                    <a:cubicBezTo>
                      <a:pt x="109" y="146"/>
                      <a:pt x="108" y="145"/>
                      <a:pt x="107" y="143"/>
                    </a:cubicBezTo>
                    <a:cubicBezTo>
                      <a:pt x="107" y="141"/>
                      <a:pt x="105" y="138"/>
                      <a:pt x="105" y="137"/>
                    </a:cubicBezTo>
                    <a:cubicBezTo>
                      <a:pt x="105" y="137"/>
                      <a:pt x="105" y="136"/>
                      <a:pt x="105" y="136"/>
                    </a:cubicBezTo>
                    <a:cubicBezTo>
                      <a:pt x="104" y="133"/>
                      <a:pt x="104" y="131"/>
                      <a:pt x="105" y="131"/>
                    </a:cubicBezTo>
                    <a:cubicBezTo>
                      <a:pt x="105" y="131"/>
                      <a:pt x="105" y="131"/>
                      <a:pt x="105" y="131"/>
                    </a:cubicBezTo>
                    <a:cubicBezTo>
                      <a:pt x="107" y="132"/>
                      <a:pt x="108" y="132"/>
                      <a:pt x="108" y="132"/>
                    </a:cubicBezTo>
                    <a:cubicBezTo>
                      <a:pt x="109" y="134"/>
                      <a:pt x="111" y="135"/>
                      <a:pt x="115" y="135"/>
                    </a:cubicBezTo>
                    <a:cubicBezTo>
                      <a:pt x="120" y="136"/>
                      <a:pt x="122" y="136"/>
                      <a:pt x="123" y="136"/>
                    </a:cubicBezTo>
                    <a:cubicBezTo>
                      <a:pt x="124" y="136"/>
                      <a:pt x="124" y="136"/>
                      <a:pt x="124" y="136"/>
                    </a:cubicBezTo>
                    <a:cubicBezTo>
                      <a:pt x="125" y="137"/>
                      <a:pt x="126" y="137"/>
                      <a:pt x="126" y="138"/>
                    </a:cubicBezTo>
                    <a:cubicBezTo>
                      <a:pt x="128" y="139"/>
                      <a:pt x="129" y="140"/>
                      <a:pt x="131" y="140"/>
                    </a:cubicBezTo>
                    <a:cubicBezTo>
                      <a:pt x="132" y="140"/>
                      <a:pt x="133" y="139"/>
                      <a:pt x="134" y="138"/>
                    </a:cubicBezTo>
                    <a:cubicBezTo>
                      <a:pt x="135" y="137"/>
                      <a:pt x="135" y="136"/>
                      <a:pt x="135" y="134"/>
                    </a:cubicBezTo>
                    <a:cubicBezTo>
                      <a:pt x="135" y="134"/>
                      <a:pt x="135" y="134"/>
                      <a:pt x="135" y="133"/>
                    </a:cubicBezTo>
                    <a:cubicBezTo>
                      <a:pt x="135" y="132"/>
                      <a:pt x="136" y="128"/>
                      <a:pt x="132" y="127"/>
                    </a:cubicBezTo>
                    <a:cubicBezTo>
                      <a:pt x="131" y="126"/>
                      <a:pt x="131" y="126"/>
                      <a:pt x="130" y="126"/>
                    </a:cubicBezTo>
                    <a:cubicBezTo>
                      <a:pt x="129" y="125"/>
                      <a:pt x="128" y="125"/>
                      <a:pt x="126" y="123"/>
                    </a:cubicBezTo>
                    <a:cubicBezTo>
                      <a:pt x="123" y="121"/>
                      <a:pt x="119" y="119"/>
                      <a:pt x="118" y="118"/>
                    </a:cubicBezTo>
                    <a:cubicBezTo>
                      <a:pt x="118" y="117"/>
                      <a:pt x="118" y="117"/>
                      <a:pt x="118" y="117"/>
                    </a:cubicBezTo>
                    <a:cubicBezTo>
                      <a:pt x="118" y="116"/>
                      <a:pt x="117" y="114"/>
                      <a:pt x="116" y="112"/>
                    </a:cubicBezTo>
                    <a:cubicBezTo>
                      <a:pt x="117" y="111"/>
                      <a:pt x="117" y="109"/>
                      <a:pt x="117" y="108"/>
                    </a:cubicBezTo>
                    <a:cubicBezTo>
                      <a:pt x="116" y="106"/>
                      <a:pt x="114" y="104"/>
                      <a:pt x="111" y="103"/>
                    </a:cubicBezTo>
                    <a:cubicBezTo>
                      <a:pt x="106" y="102"/>
                      <a:pt x="104" y="102"/>
                      <a:pt x="102" y="101"/>
                    </a:cubicBezTo>
                    <a:cubicBezTo>
                      <a:pt x="100" y="101"/>
                      <a:pt x="100" y="101"/>
                      <a:pt x="100" y="101"/>
                    </a:cubicBezTo>
                    <a:cubicBezTo>
                      <a:pt x="98" y="101"/>
                      <a:pt x="96" y="101"/>
                      <a:pt x="95" y="101"/>
                    </a:cubicBezTo>
                    <a:cubicBezTo>
                      <a:pt x="93" y="101"/>
                      <a:pt x="92" y="102"/>
                      <a:pt x="91" y="102"/>
                    </a:cubicBezTo>
                    <a:cubicBezTo>
                      <a:pt x="92" y="100"/>
                      <a:pt x="94" y="100"/>
                      <a:pt x="95" y="99"/>
                    </a:cubicBezTo>
                    <a:cubicBezTo>
                      <a:pt x="96" y="99"/>
                      <a:pt x="97" y="99"/>
                      <a:pt x="98" y="97"/>
                    </a:cubicBezTo>
                    <a:cubicBezTo>
                      <a:pt x="98" y="96"/>
                      <a:pt x="97" y="95"/>
                      <a:pt x="95" y="92"/>
                    </a:cubicBezTo>
                    <a:cubicBezTo>
                      <a:pt x="93" y="91"/>
                      <a:pt x="92" y="89"/>
                      <a:pt x="91" y="88"/>
                    </a:cubicBezTo>
                    <a:cubicBezTo>
                      <a:pt x="88" y="86"/>
                      <a:pt x="87" y="84"/>
                      <a:pt x="84" y="83"/>
                    </a:cubicBezTo>
                    <a:cubicBezTo>
                      <a:pt x="83" y="83"/>
                      <a:pt x="82" y="80"/>
                      <a:pt x="82" y="80"/>
                    </a:cubicBezTo>
                    <a:cubicBezTo>
                      <a:pt x="83" y="79"/>
                      <a:pt x="84" y="78"/>
                      <a:pt x="85" y="77"/>
                    </a:cubicBezTo>
                    <a:cubicBezTo>
                      <a:pt x="86" y="76"/>
                      <a:pt x="88" y="73"/>
                      <a:pt x="88" y="72"/>
                    </a:cubicBezTo>
                    <a:cubicBezTo>
                      <a:pt x="89" y="72"/>
                      <a:pt x="90" y="73"/>
                      <a:pt x="91" y="73"/>
                    </a:cubicBezTo>
                    <a:cubicBezTo>
                      <a:pt x="94" y="73"/>
                      <a:pt x="96" y="74"/>
                      <a:pt x="98" y="73"/>
                    </a:cubicBezTo>
                    <a:cubicBezTo>
                      <a:pt x="98" y="73"/>
                      <a:pt x="99" y="72"/>
                      <a:pt x="100" y="71"/>
                    </a:cubicBezTo>
                    <a:cubicBezTo>
                      <a:pt x="101" y="71"/>
                      <a:pt x="102" y="69"/>
                      <a:pt x="103" y="69"/>
                    </a:cubicBezTo>
                    <a:cubicBezTo>
                      <a:pt x="104" y="69"/>
                      <a:pt x="104" y="70"/>
                      <a:pt x="105" y="70"/>
                    </a:cubicBezTo>
                    <a:cubicBezTo>
                      <a:pt x="107" y="72"/>
                      <a:pt x="107" y="72"/>
                      <a:pt x="107" y="73"/>
                    </a:cubicBezTo>
                    <a:cubicBezTo>
                      <a:pt x="107" y="74"/>
                      <a:pt x="106" y="76"/>
                      <a:pt x="106" y="77"/>
                    </a:cubicBezTo>
                    <a:cubicBezTo>
                      <a:pt x="104" y="81"/>
                      <a:pt x="104" y="83"/>
                      <a:pt x="105" y="84"/>
                    </a:cubicBezTo>
                    <a:cubicBezTo>
                      <a:pt x="105" y="86"/>
                      <a:pt x="107" y="87"/>
                      <a:pt x="114" y="91"/>
                    </a:cubicBezTo>
                    <a:cubicBezTo>
                      <a:pt x="115" y="92"/>
                      <a:pt x="115" y="92"/>
                      <a:pt x="115" y="92"/>
                    </a:cubicBezTo>
                    <a:cubicBezTo>
                      <a:pt x="117" y="93"/>
                      <a:pt x="118" y="96"/>
                      <a:pt x="119" y="98"/>
                    </a:cubicBezTo>
                    <a:cubicBezTo>
                      <a:pt x="120" y="98"/>
                      <a:pt x="120" y="98"/>
                      <a:pt x="120" y="98"/>
                    </a:cubicBezTo>
                    <a:cubicBezTo>
                      <a:pt x="121" y="100"/>
                      <a:pt x="126" y="105"/>
                      <a:pt x="131" y="103"/>
                    </a:cubicBezTo>
                    <a:cubicBezTo>
                      <a:pt x="136" y="101"/>
                      <a:pt x="139" y="100"/>
                      <a:pt x="140" y="102"/>
                    </a:cubicBezTo>
                    <a:cubicBezTo>
                      <a:pt x="143" y="108"/>
                      <a:pt x="146" y="110"/>
                      <a:pt x="151" y="110"/>
                    </a:cubicBezTo>
                    <a:cubicBezTo>
                      <a:pt x="155" y="110"/>
                      <a:pt x="161" y="108"/>
                      <a:pt x="163" y="106"/>
                    </a:cubicBezTo>
                    <a:cubicBezTo>
                      <a:pt x="164" y="106"/>
                      <a:pt x="165" y="106"/>
                      <a:pt x="165" y="106"/>
                    </a:cubicBezTo>
                    <a:cubicBezTo>
                      <a:pt x="167" y="106"/>
                      <a:pt x="170" y="106"/>
                      <a:pt x="171" y="103"/>
                    </a:cubicBezTo>
                    <a:cubicBezTo>
                      <a:pt x="171" y="102"/>
                      <a:pt x="171" y="100"/>
                      <a:pt x="170" y="97"/>
                    </a:cubicBezTo>
                    <a:cubicBezTo>
                      <a:pt x="170" y="95"/>
                      <a:pt x="169" y="91"/>
                      <a:pt x="169" y="90"/>
                    </a:cubicBezTo>
                    <a:cubicBezTo>
                      <a:pt x="170" y="88"/>
                      <a:pt x="170" y="88"/>
                      <a:pt x="171" y="86"/>
                    </a:cubicBezTo>
                    <a:cubicBezTo>
                      <a:pt x="172" y="86"/>
                      <a:pt x="173" y="84"/>
                      <a:pt x="174" y="82"/>
                    </a:cubicBezTo>
                    <a:cubicBezTo>
                      <a:pt x="174" y="81"/>
                      <a:pt x="176" y="80"/>
                      <a:pt x="177" y="79"/>
                    </a:cubicBezTo>
                    <a:cubicBezTo>
                      <a:pt x="179" y="77"/>
                      <a:pt x="180" y="75"/>
                      <a:pt x="180" y="73"/>
                    </a:cubicBezTo>
                    <a:cubicBezTo>
                      <a:pt x="180" y="72"/>
                      <a:pt x="181" y="71"/>
                      <a:pt x="182" y="71"/>
                    </a:cubicBezTo>
                    <a:cubicBezTo>
                      <a:pt x="185" y="71"/>
                      <a:pt x="192" y="68"/>
                      <a:pt x="192" y="61"/>
                    </a:cubicBezTo>
                    <a:cubicBezTo>
                      <a:pt x="192" y="52"/>
                      <a:pt x="193" y="45"/>
                      <a:pt x="193" y="44"/>
                    </a:cubicBezTo>
                    <a:cubicBezTo>
                      <a:pt x="196" y="42"/>
                      <a:pt x="199" y="41"/>
                      <a:pt x="200" y="41"/>
                    </a:cubicBezTo>
                    <a:cubicBezTo>
                      <a:pt x="202" y="43"/>
                      <a:pt x="204" y="43"/>
                      <a:pt x="207" y="43"/>
                    </a:cubicBezTo>
                    <a:cubicBezTo>
                      <a:pt x="208" y="43"/>
                      <a:pt x="210" y="43"/>
                      <a:pt x="212" y="43"/>
                    </a:cubicBezTo>
                    <a:cubicBezTo>
                      <a:pt x="213" y="43"/>
                      <a:pt x="214" y="44"/>
                      <a:pt x="215" y="44"/>
                    </a:cubicBezTo>
                    <a:cubicBezTo>
                      <a:pt x="218" y="45"/>
                      <a:pt x="221" y="46"/>
                      <a:pt x="224" y="43"/>
                    </a:cubicBezTo>
                    <a:cubicBezTo>
                      <a:pt x="227" y="41"/>
                      <a:pt x="231" y="40"/>
                      <a:pt x="232" y="41"/>
                    </a:cubicBezTo>
                    <a:cubicBezTo>
                      <a:pt x="232" y="41"/>
                      <a:pt x="234" y="41"/>
                      <a:pt x="236" y="40"/>
                    </a:cubicBezTo>
                    <a:cubicBezTo>
                      <a:pt x="238" y="40"/>
                      <a:pt x="242" y="39"/>
                      <a:pt x="243" y="40"/>
                    </a:cubicBezTo>
                    <a:cubicBezTo>
                      <a:pt x="245" y="41"/>
                      <a:pt x="247" y="41"/>
                      <a:pt x="247" y="40"/>
                    </a:cubicBezTo>
                    <a:cubicBezTo>
                      <a:pt x="248" y="41"/>
                      <a:pt x="248" y="41"/>
                      <a:pt x="249" y="42"/>
                    </a:cubicBezTo>
                    <a:cubicBezTo>
                      <a:pt x="251" y="44"/>
                      <a:pt x="251" y="45"/>
                      <a:pt x="251" y="45"/>
                    </a:cubicBezTo>
                    <a:cubicBezTo>
                      <a:pt x="251" y="46"/>
                      <a:pt x="251" y="47"/>
                      <a:pt x="252" y="48"/>
                    </a:cubicBezTo>
                    <a:cubicBezTo>
                      <a:pt x="253" y="49"/>
                      <a:pt x="255" y="48"/>
                      <a:pt x="256" y="48"/>
                    </a:cubicBezTo>
                    <a:cubicBezTo>
                      <a:pt x="259" y="48"/>
                      <a:pt x="260" y="48"/>
                      <a:pt x="262" y="48"/>
                    </a:cubicBezTo>
                    <a:cubicBezTo>
                      <a:pt x="263" y="47"/>
                      <a:pt x="265" y="47"/>
                      <a:pt x="266" y="47"/>
                    </a:cubicBezTo>
                    <a:cubicBezTo>
                      <a:pt x="267" y="47"/>
                      <a:pt x="267" y="47"/>
                      <a:pt x="268" y="47"/>
                    </a:cubicBezTo>
                    <a:cubicBezTo>
                      <a:pt x="270" y="47"/>
                      <a:pt x="274" y="48"/>
                      <a:pt x="275" y="42"/>
                    </a:cubicBezTo>
                    <a:cubicBezTo>
                      <a:pt x="275" y="40"/>
                      <a:pt x="275" y="39"/>
                      <a:pt x="274" y="37"/>
                    </a:cubicBezTo>
                    <a:cubicBezTo>
                      <a:pt x="274" y="37"/>
                      <a:pt x="274" y="37"/>
                      <a:pt x="274" y="37"/>
                    </a:cubicBezTo>
                    <a:cubicBezTo>
                      <a:pt x="276" y="36"/>
                      <a:pt x="276" y="36"/>
                      <a:pt x="276" y="36"/>
                    </a:cubicBezTo>
                    <a:cubicBezTo>
                      <a:pt x="278" y="35"/>
                      <a:pt x="281" y="34"/>
                      <a:pt x="281" y="30"/>
                    </a:cubicBezTo>
                    <a:cubicBezTo>
                      <a:pt x="281" y="25"/>
                      <a:pt x="281" y="22"/>
                      <a:pt x="279" y="20"/>
                    </a:cubicBezTo>
                    <a:cubicBezTo>
                      <a:pt x="278" y="19"/>
                      <a:pt x="278" y="19"/>
                      <a:pt x="278" y="19"/>
                    </a:cubicBezTo>
                    <a:cubicBezTo>
                      <a:pt x="277" y="19"/>
                      <a:pt x="277" y="19"/>
                      <a:pt x="277" y="19"/>
                    </a:cubicBezTo>
                    <a:cubicBezTo>
                      <a:pt x="277" y="19"/>
                      <a:pt x="277" y="18"/>
                      <a:pt x="277" y="16"/>
                    </a:cubicBezTo>
                    <a:cubicBezTo>
                      <a:pt x="277" y="13"/>
                      <a:pt x="277" y="11"/>
                      <a:pt x="277" y="10"/>
                    </a:cubicBezTo>
                    <a:cubicBezTo>
                      <a:pt x="276" y="9"/>
                      <a:pt x="276" y="9"/>
                      <a:pt x="276" y="8"/>
                    </a:cubicBezTo>
                    <a:cubicBezTo>
                      <a:pt x="276" y="8"/>
                      <a:pt x="276" y="7"/>
                      <a:pt x="278" y="5"/>
                    </a:cubicBezTo>
                    <a:cubicBezTo>
                      <a:pt x="279" y="4"/>
                      <a:pt x="280" y="3"/>
                      <a:pt x="281" y="2"/>
                    </a:cubicBezTo>
                    <a:cubicBezTo>
                      <a:pt x="281" y="2"/>
                      <a:pt x="281" y="1"/>
                      <a:pt x="281" y="1"/>
                    </a:cubicBezTo>
                    <a:cubicBezTo>
                      <a:pt x="281" y="2"/>
                      <a:pt x="281" y="3"/>
                      <a:pt x="281" y="4"/>
                    </a:cubicBezTo>
                    <a:cubicBezTo>
                      <a:pt x="282" y="5"/>
                      <a:pt x="284" y="5"/>
                      <a:pt x="286" y="6"/>
                    </a:cubicBezTo>
                    <a:cubicBezTo>
                      <a:pt x="290" y="7"/>
                      <a:pt x="293" y="6"/>
                      <a:pt x="296" y="5"/>
                    </a:cubicBezTo>
                    <a:cubicBezTo>
                      <a:pt x="297" y="5"/>
                      <a:pt x="298" y="4"/>
                      <a:pt x="299" y="4"/>
                    </a:cubicBezTo>
                    <a:cubicBezTo>
                      <a:pt x="299" y="6"/>
                      <a:pt x="300" y="7"/>
                      <a:pt x="301" y="9"/>
                    </a:cubicBezTo>
                    <a:cubicBezTo>
                      <a:pt x="301" y="10"/>
                      <a:pt x="301" y="10"/>
                      <a:pt x="301" y="11"/>
                    </a:cubicBezTo>
                    <a:cubicBezTo>
                      <a:pt x="301" y="12"/>
                      <a:pt x="301" y="13"/>
                      <a:pt x="302" y="16"/>
                    </a:cubicBezTo>
                    <a:cubicBezTo>
                      <a:pt x="302" y="17"/>
                      <a:pt x="303" y="18"/>
                      <a:pt x="303" y="18"/>
                    </a:cubicBezTo>
                    <a:cubicBezTo>
                      <a:pt x="303" y="20"/>
                      <a:pt x="304" y="21"/>
                      <a:pt x="306" y="22"/>
                    </a:cubicBezTo>
                    <a:cubicBezTo>
                      <a:pt x="310" y="23"/>
                      <a:pt x="316" y="20"/>
                      <a:pt x="316" y="20"/>
                    </a:cubicBezTo>
                    <a:cubicBezTo>
                      <a:pt x="321" y="17"/>
                      <a:pt x="320" y="12"/>
                      <a:pt x="320" y="10"/>
                    </a:cubicBezTo>
                    <a:cubicBezTo>
                      <a:pt x="320" y="8"/>
                      <a:pt x="319" y="6"/>
                      <a:pt x="319" y="5"/>
                    </a:cubicBezTo>
                    <a:cubicBezTo>
                      <a:pt x="318" y="5"/>
                      <a:pt x="318" y="4"/>
                      <a:pt x="318" y="4"/>
                    </a:cubicBezTo>
                    <a:cubicBezTo>
                      <a:pt x="318" y="4"/>
                      <a:pt x="318" y="4"/>
                      <a:pt x="319" y="4"/>
                    </a:cubicBezTo>
                    <a:cubicBezTo>
                      <a:pt x="320" y="3"/>
                      <a:pt x="322" y="3"/>
                      <a:pt x="324" y="2"/>
                    </a:cubicBezTo>
                    <a:cubicBezTo>
                      <a:pt x="327" y="2"/>
                      <a:pt x="330" y="2"/>
                      <a:pt x="332" y="0"/>
                    </a:cubicBezTo>
                    <a:cubicBezTo>
                      <a:pt x="334" y="1"/>
                      <a:pt x="335" y="1"/>
                      <a:pt x="337" y="1"/>
                    </a:cubicBezTo>
                    <a:cubicBezTo>
                      <a:pt x="339" y="1"/>
                      <a:pt x="340" y="2"/>
                      <a:pt x="340" y="4"/>
                    </a:cubicBezTo>
                    <a:cubicBezTo>
                      <a:pt x="340" y="8"/>
                      <a:pt x="343" y="12"/>
                      <a:pt x="346" y="12"/>
                    </a:cubicBezTo>
                    <a:cubicBezTo>
                      <a:pt x="348" y="13"/>
                      <a:pt x="349" y="12"/>
                      <a:pt x="350" y="12"/>
                    </a:cubicBezTo>
                    <a:cubicBezTo>
                      <a:pt x="351" y="12"/>
                      <a:pt x="351" y="13"/>
                      <a:pt x="352" y="14"/>
                    </a:cubicBezTo>
                    <a:cubicBezTo>
                      <a:pt x="352" y="14"/>
                      <a:pt x="352" y="15"/>
                      <a:pt x="352" y="16"/>
                    </a:cubicBezTo>
                    <a:cubicBezTo>
                      <a:pt x="353" y="19"/>
                      <a:pt x="355" y="21"/>
                      <a:pt x="361" y="21"/>
                    </a:cubicBezTo>
                    <a:cubicBezTo>
                      <a:pt x="364" y="21"/>
                      <a:pt x="365" y="22"/>
                      <a:pt x="365" y="22"/>
                    </a:cubicBezTo>
                    <a:cubicBezTo>
                      <a:pt x="366" y="22"/>
                      <a:pt x="366" y="23"/>
                      <a:pt x="366" y="24"/>
                    </a:cubicBezTo>
                    <a:cubicBezTo>
                      <a:pt x="366" y="27"/>
                      <a:pt x="367" y="28"/>
                      <a:pt x="369" y="30"/>
                    </a:cubicBezTo>
                    <a:cubicBezTo>
                      <a:pt x="371" y="31"/>
                      <a:pt x="372" y="32"/>
                      <a:pt x="371" y="33"/>
                    </a:cubicBezTo>
                    <a:cubicBezTo>
                      <a:pt x="371" y="38"/>
                      <a:pt x="374" y="42"/>
                      <a:pt x="379" y="42"/>
                    </a:cubicBezTo>
                    <a:cubicBezTo>
                      <a:pt x="380" y="42"/>
                      <a:pt x="382" y="41"/>
                      <a:pt x="384" y="40"/>
                    </a:cubicBezTo>
                    <a:cubicBezTo>
                      <a:pt x="387" y="39"/>
                      <a:pt x="390" y="38"/>
                      <a:pt x="392" y="38"/>
                    </a:cubicBezTo>
                    <a:cubicBezTo>
                      <a:pt x="394" y="39"/>
                      <a:pt x="395" y="39"/>
                      <a:pt x="396" y="40"/>
                    </a:cubicBezTo>
                    <a:cubicBezTo>
                      <a:pt x="396" y="40"/>
                      <a:pt x="396" y="40"/>
                      <a:pt x="396" y="40"/>
                    </a:cubicBezTo>
                    <a:cubicBezTo>
                      <a:pt x="396" y="40"/>
                      <a:pt x="396" y="40"/>
                      <a:pt x="396" y="40"/>
                    </a:cubicBezTo>
                    <a:cubicBezTo>
                      <a:pt x="395" y="41"/>
                      <a:pt x="394" y="42"/>
                      <a:pt x="393" y="43"/>
                    </a:cubicBezTo>
                    <a:cubicBezTo>
                      <a:pt x="392" y="46"/>
                      <a:pt x="389" y="49"/>
                      <a:pt x="392" y="52"/>
                    </a:cubicBezTo>
                    <a:cubicBezTo>
                      <a:pt x="393" y="53"/>
                      <a:pt x="393" y="53"/>
                      <a:pt x="393" y="53"/>
                    </a:cubicBezTo>
                    <a:cubicBezTo>
                      <a:pt x="396" y="56"/>
                      <a:pt x="397" y="58"/>
                      <a:pt x="395" y="60"/>
                    </a:cubicBezTo>
                    <a:cubicBezTo>
                      <a:pt x="392" y="64"/>
                      <a:pt x="391" y="65"/>
                      <a:pt x="385" y="64"/>
                    </a:cubicBezTo>
                    <a:cubicBezTo>
                      <a:pt x="381" y="63"/>
                      <a:pt x="378" y="63"/>
                      <a:pt x="376" y="65"/>
                    </a:cubicBezTo>
                    <a:cubicBezTo>
                      <a:pt x="375" y="66"/>
                      <a:pt x="375" y="69"/>
                      <a:pt x="375" y="69"/>
                    </a:cubicBezTo>
                    <a:cubicBezTo>
                      <a:pt x="375" y="70"/>
                      <a:pt x="374" y="70"/>
                      <a:pt x="374" y="71"/>
                    </a:cubicBezTo>
                    <a:cubicBezTo>
                      <a:pt x="373" y="73"/>
                      <a:pt x="371" y="76"/>
                      <a:pt x="374" y="79"/>
                    </a:cubicBezTo>
                    <a:cubicBezTo>
                      <a:pt x="375" y="79"/>
                      <a:pt x="375" y="79"/>
                      <a:pt x="375" y="79"/>
                    </a:cubicBezTo>
                    <a:cubicBezTo>
                      <a:pt x="377" y="81"/>
                      <a:pt x="380" y="83"/>
                      <a:pt x="380" y="84"/>
                    </a:cubicBezTo>
                    <a:cubicBezTo>
                      <a:pt x="380" y="85"/>
                      <a:pt x="380" y="86"/>
                      <a:pt x="380" y="87"/>
                    </a:cubicBezTo>
                    <a:cubicBezTo>
                      <a:pt x="379" y="88"/>
                      <a:pt x="379" y="91"/>
                      <a:pt x="380" y="93"/>
                    </a:cubicBezTo>
                    <a:cubicBezTo>
                      <a:pt x="380" y="94"/>
                      <a:pt x="382" y="95"/>
                      <a:pt x="383" y="97"/>
                    </a:cubicBezTo>
                    <a:cubicBezTo>
                      <a:pt x="383" y="97"/>
                      <a:pt x="384" y="99"/>
                      <a:pt x="385" y="99"/>
                    </a:cubicBezTo>
                    <a:cubicBezTo>
                      <a:pt x="385" y="100"/>
                      <a:pt x="385" y="104"/>
                      <a:pt x="386" y="106"/>
                    </a:cubicBezTo>
                    <a:cubicBezTo>
                      <a:pt x="386" y="106"/>
                      <a:pt x="385" y="106"/>
                      <a:pt x="385" y="106"/>
                    </a:cubicBezTo>
                    <a:cubicBezTo>
                      <a:pt x="383" y="107"/>
                      <a:pt x="378" y="109"/>
                      <a:pt x="373" y="110"/>
                    </a:cubicBezTo>
                    <a:close/>
                  </a:path>
                </a:pathLst>
              </a:custGeom>
              <a:solidFill>
                <a:srgbClr val="91B9E3"/>
              </a:solidFill>
              <a:ln>
                <a:noFill/>
              </a:ln>
              <a:extLst/>
            </p:spPr>
            <p:txBody>
              <a:bodyPr/>
              <a:lstStyle/>
              <a:p>
                <a:endParaRPr lang="ca-ES"/>
              </a:p>
            </p:txBody>
          </p:sp>
          <p:sp>
            <p:nvSpPr>
              <p:cNvPr id="26" name="Rectangle 25">
                <a:hlinkClick r:id="rId2" action="ppaction://hlinksldjump"/>
              </p:cNvPr>
              <p:cNvSpPr/>
              <p:nvPr/>
            </p:nvSpPr>
            <p:spPr bwMode="auto">
              <a:xfrm>
                <a:off x="6073910" y="4270577"/>
                <a:ext cx="2350619" cy="90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  <a:softEdge rad="31750"/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endParaRPr lang="ca-ES" smtClean="0">
                  <a:ln>
                    <a:solidFill>
                      <a:schemeClr val="bg2"/>
                    </a:solidFill>
                  </a:ln>
                </a:endParaRPr>
              </a:p>
            </p:txBody>
          </p:sp>
          <p:sp>
            <p:nvSpPr>
              <p:cNvPr id="27" name="Freeform 6">
                <a:hlinkClick r:id="rId7" action="ppaction://hlinksldjump"/>
              </p:cNvPr>
              <p:cNvSpPr>
                <a:spLocks/>
              </p:cNvSpPr>
              <p:nvPr/>
            </p:nvSpPr>
            <p:spPr bwMode="auto">
              <a:xfrm>
                <a:off x="3921303" y="1585860"/>
                <a:ext cx="1966468" cy="1784854"/>
              </a:xfrm>
              <a:custGeom>
                <a:avLst/>
                <a:gdLst>
                  <a:gd name="T0" fmla="*/ 11 w 481"/>
                  <a:gd name="T1" fmla="*/ 337 h 438"/>
                  <a:gd name="T2" fmla="*/ 17 w 481"/>
                  <a:gd name="T3" fmla="*/ 307 h 438"/>
                  <a:gd name="T4" fmla="*/ 33 w 481"/>
                  <a:gd name="T5" fmla="*/ 265 h 438"/>
                  <a:gd name="T6" fmla="*/ 28 w 481"/>
                  <a:gd name="T7" fmla="*/ 238 h 438"/>
                  <a:gd name="T8" fmla="*/ 28 w 481"/>
                  <a:gd name="T9" fmla="*/ 221 h 438"/>
                  <a:gd name="T10" fmla="*/ 18 w 481"/>
                  <a:gd name="T11" fmla="*/ 202 h 438"/>
                  <a:gd name="T12" fmla="*/ 15 w 481"/>
                  <a:gd name="T13" fmla="*/ 177 h 438"/>
                  <a:gd name="T14" fmla="*/ 31 w 481"/>
                  <a:gd name="T15" fmla="*/ 151 h 438"/>
                  <a:gd name="T16" fmla="*/ 41 w 481"/>
                  <a:gd name="T17" fmla="*/ 123 h 438"/>
                  <a:gd name="T18" fmla="*/ 15 w 481"/>
                  <a:gd name="T19" fmla="*/ 98 h 438"/>
                  <a:gd name="T20" fmla="*/ 10 w 481"/>
                  <a:gd name="T21" fmla="*/ 68 h 438"/>
                  <a:gd name="T22" fmla="*/ 0 w 481"/>
                  <a:gd name="T23" fmla="*/ 50 h 438"/>
                  <a:gd name="T24" fmla="*/ 6 w 481"/>
                  <a:gd name="T25" fmla="*/ 29 h 438"/>
                  <a:gd name="T26" fmla="*/ 34 w 481"/>
                  <a:gd name="T27" fmla="*/ 6 h 438"/>
                  <a:gd name="T28" fmla="*/ 76 w 481"/>
                  <a:gd name="T29" fmla="*/ 21 h 438"/>
                  <a:gd name="T30" fmla="*/ 109 w 481"/>
                  <a:gd name="T31" fmla="*/ 31 h 438"/>
                  <a:gd name="T32" fmla="*/ 149 w 481"/>
                  <a:gd name="T33" fmla="*/ 39 h 438"/>
                  <a:gd name="T34" fmla="*/ 175 w 481"/>
                  <a:gd name="T35" fmla="*/ 70 h 438"/>
                  <a:gd name="T36" fmla="*/ 217 w 481"/>
                  <a:gd name="T37" fmla="*/ 74 h 438"/>
                  <a:gd name="T38" fmla="*/ 248 w 481"/>
                  <a:gd name="T39" fmla="*/ 78 h 438"/>
                  <a:gd name="T40" fmla="*/ 266 w 481"/>
                  <a:gd name="T41" fmla="*/ 100 h 438"/>
                  <a:gd name="T42" fmla="*/ 276 w 481"/>
                  <a:gd name="T43" fmla="*/ 124 h 438"/>
                  <a:gd name="T44" fmla="*/ 278 w 481"/>
                  <a:gd name="T45" fmla="*/ 148 h 438"/>
                  <a:gd name="T46" fmla="*/ 279 w 481"/>
                  <a:gd name="T47" fmla="*/ 158 h 438"/>
                  <a:gd name="T48" fmla="*/ 287 w 481"/>
                  <a:gd name="T49" fmla="*/ 174 h 438"/>
                  <a:gd name="T50" fmla="*/ 279 w 481"/>
                  <a:gd name="T51" fmla="*/ 202 h 438"/>
                  <a:gd name="T52" fmla="*/ 320 w 481"/>
                  <a:gd name="T53" fmla="*/ 199 h 438"/>
                  <a:gd name="T54" fmla="*/ 331 w 481"/>
                  <a:gd name="T55" fmla="*/ 194 h 438"/>
                  <a:gd name="T56" fmla="*/ 357 w 481"/>
                  <a:gd name="T57" fmla="*/ 183 h 438"/>
                  <a:gd name="T58" fmla="*/ 378 w 481"/>
                  <a:gd name="T59" fmla="*/ 179 h 438"/>
                  <a:gd name="T60" fmla="*/ 416 w 481"/>
                  <a:gd name="T61" fmla="*/ 187 h 438"/>
                  <a:gd name="T62" fmla="*/ 446 w 481"/>
                  <a:gd name="T63" fmla="*/ 205 h 438"/>
                  <a:gd name="T64" fmla="*/ 460 w 481"/>
                  <a:gd name="T65" fmla="*/ 219 h 438"/>
                  <a:gd name="T66" fmla="*/ 476 w 481"/>
                  <a:gd name="T67" fmla="*/ 249 h 438"/>
                  <a:gd name="T68" fmla="*/ 461 w 481"/>
                  <a:gd name="T69" fmla="*/ 259 h 438"/>
                  <a:gd name="T70" fmla="*/ 422 w 481"/>
                  <a:gd name="T71" fmla="*/ 271 h 438"/>
                  <a:gd name="T72" fmla="*/ 387 w 481"/>
                  <a:gd name="T73" fmla="*/ 277 h 438"/>
                  <a:gd name="T74" fmla="*/ 365 w 481"/>
                  <a:gd name="T75" fmla="*/ 293 h 438"/>
                  <a:gd name="T76" fmla="*/ 337 w 481"/>
                  <a:gd name="T77" fmla="*/ 314 h 438"/>
                  <a:gd name="T78" fmla="*/ 306 w 481"/>
                  <a:gd name="T79" fmla="*/ 322 h 438"/>
                  <a:gd name="T80" fmla="*/ 284 w 481"/>
                  <a:gd name="T81" fmla="*/ 344 h 438"/>
                  <a:gd name="T82" fmla="*/ 259 w 481"/>
                  <a:gd name="T83" fmla="*/ 343 h 438"/>
                  <a:gd name="T84" fmla="*/ 244 w 481"/>
                  <a:gd name="T85" fmla="*/ 351 h 438"/>
                  <a:gd name="T86" fmla="*/ 229 w 481"/>
                  <a:gd name="T87" fmla="*/ 371 h 438"/>
                  <a:gd name="T88" fmla="*/ 241 w 481"/>
                  <a:gd name="T89" fmla="*/ 372 h 438"/>
                  <a:gd name="T90" fmla="*/ 245 w 481"/>
                  <a:gd name="T91" fmla="*/ 379 h 438"/>
                  <a:gd name="T92" fmla="*/ 245 w 481"/>
                  <a:gd name="T93" fmla="*/ 420 h 438"/>
                  <a:gd name="T94" fmla="*/ 213 w 481"/>
                  <a:gd name="T95" fmla="*/ 436 h 438"/>
                  <a:gd name="T96" fmla="*/ 213 w 481"/>
                  <a:gd name="T97" fmla="*/ 415 h 438"/>
                  <a:gd name="T98" fmla="*/ 207 w 481"/>
                  <a:gd name="T99" fmla="*/ 390 h 438"/>
                  <a:gd name="T100" fmla="*/ 179 w 481"/>
                  <a:gd name="T101" fmla="*/ 371 h 438"/>
                  <a:gd name="T102" fmla="*/ 178 w 481"/>
                  <a:gd name="T103" fmla="*/ 352 h 438"/>
                  <a:gd name="T104" fmla="*/ 152 w 481"/>
                  <a:gd name="T105" fmla="*/ 374 h 438"/>
                  <a:gd name="T106" fmla="*/ 146 w 481"/>
                  <a:gd name="T107" fmla="*/ 397 h 438"/>
                  <a:gd name="T108" fmla="*/ 138 w 481"/>
                  <a:gd name="T109" fmla="*/ 394 h 438"/>
                  <a:gd name="T110" fmla="*/ 87 w 481"/>
                  <a:gd name="T111" fmla="*/ 394 h 438"/>
                  <a:gd name="T112" fmla="*/ 22 w 481"/>
                  <a:gd name="T113" fmla="*/ 383 h 438"/>
                  <a:gd name="T114" fmla="*/ 7 w 481"/>
                  <a:gd name="T115" fmla="*/ 363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81" h="438">
                    <a:moveTo>
                      <a:pt x="7" y="363"/>
                    </a:moveTo>
                    <a:cubicBezTo>
                      <a:pt x="8" y="362"/>
                      <a:pt x="10" y="360"/>
                      <a:pt x="11" y="358"/>
                    </a:cubicBezTo>
                    <a:cubicBezTo>
                      <a:pt x="13" y="353"/>
                      <a:pt x="12" y="348"/>
                      <a:pt x="11" y="344"/>
                    </a:cubicBezTo>
                    <a:cubicBezTo>
                      <a:pt x="10" y="343"/>
                      <a:pt x="10" y="341"/>
                      <a:pt x="10" y="339"/>
                    </a:cubicBezTo>
                    <a:cubicBezTo>
                      <a:pt x="10" y="337"/>
                      <a:pt x="10" y="337"/>
                      <a:pt x="11" y="337"/>
                    </a:cubicBezTo>
                    <a:cubicBezTo>
                      <a:pt x="12" y="336"/>
                      <a:pt x="13" y="336"/>
                      <a:pt x="14" y="335"/>
                    </a:cubicBezTo>
                    <a:cubicBezTo>
                      <a:pt x="17" y="331"/>
                      <a:pt x="15" y="328"/>
                      <a:pt x="14" y="327"/>
                    </a:cubicBezTo>
                    <a:cubicBezTo>
                      <a:pt x="13" y="325"/>
                      <a:pt x="12" y="324"/>
                      <a:pt x="12" y="322"/>
                    </a:cubicBezTo>
                    <a:cubicBezTo>
                      <a:pt x="12" y="317"/>
                      <a:pt x="14" y="312"/>
                      <a:pt x="16" y="310"/>
                    </a:cubicBezTo>
                    <a:cubicBezTo>
                      <a:pt x="16" y="308"/>
                      <a:pt x="17" y="308"/>
                      <a:pt x="17" y="307"/>
                    </a:cubicBezTo>
                    <a:cubicBezTo>
                      <a:pt x="17" y="306"/>
                      <a:pt x="20" y="298"/>
                      <a:pt x="24" y="295"/>
                    </a:cubicBezTo>
                    <a:cubicBezTo>
                      <a:pt x="29" y="291"/>
                      <a:pt x="28" y="285"/>
                      <a:pt x="28" y="280"/>
                    </a:cubicBezTo>
                    <a:cubicBezTo>
                      <a:pt x="28" y="278"/>
                      <a:pt x="28" y="276"/>
                      <a:pt x="28" y="274"/>
                    </a:cubicBezTo>
                    <a:cubicBezTo>
                      <a:pt x="28" y="270"/>
                      <a:pt x="29" y="269"/>
                      <a:pt x="31" y="268"/>
                    </a:cubicBezTo>
                    <a:cubicBezTo>
                      <a:pt x="32" y="267"/>
                      <a:pt x="32" y="266"/>
                      <a:pt x="33" y="265"/>
                    </a:cubicBezTo>
                    <a:cubicBezTo>
                      <a:pt x="36" y="262"/>
                      <a:pt x="34" y="258"/>
                      <a:pt x="32" y="254"/>
                    </a:cubicBezTo>
                    <a:cubicBezTo>
                      <a:pt x="32" y="253"/>
                      <a:pt x="31" y="252"/>
                      <a:pt x="31" y="251"/>
                    </a:cubicBezTo>
                    <a:cubicBezTo>
                      <a:pt x="30" y="250"/>
                      <a:pt x="31" y="250"/>
                      <a:pt x="32" y="249"/>
                    </a:cubicBezTo>
                    <a:cubicBezTo>
                      <a:pt x="34" y="247"/>
                      <a:pt x="36" y="246"/>
                      <a:pt x="36" y="244"/>
                    </a:cubicBezTo>
                    <a:cubicBezTo>
                      <a:pt x="37" y="239"/>
                      <a:pt x="32" y="239"/>
                      <a:pt x="28" y="238"/>
                    </a:cubicBezTo>
                    <a:cubicBezTo>
                      <a:pt x="26" y="238"/>
                      <a:pt x="24" y="238"/>
                      <a:pt x="23" y="237"/>
                    </a:cubicBezTo>
                    <a:cubicBezTo>
                      <a:pt x="23" y="236"/>
                      <a:pt x="26" y="233"/>
                      <a:pt x="27" y="232"/>
                    </a:cubicBezTo>
                    <a:cubicBezTo>
                      <a:pt x="29" y="231"/>
                      <a:pt x="29" y="231"/>
                      <a:pt x="29" y="231"/>
                    </a:cubicBezTo>
                    <a:cubicBezTo>
                      <a:pt x="30" y="229"/>
                      <a:pt x="31" y="228"/>
                      <a:pt x="31" y="226"/>
                    </a:cubicBezTo>
                    <a:cubicBezTo>
                      <a:pt x="31" y="223"/>
                      <a:pt x="29" y="222"/>
                      <a:pt x="28" y="221"/>
                    </a:cubicBezTo>
                    <a:cubicBezTo>
                      <a:pt x="27" y="221"/>
                      <a:pt x="27" y="221"/>
                      <a:pt x="26" y="220"/>
                    </a:cubicBezTo>
                    <a:cubicBezTo>
                      <a:pt x="26" y="220"/>
                      <a:pt x="26" y="219"/>
                      <a:pt x="26" y="218"/>
                    </a:cubicBezTo>
                    <a:cubicBezTo>
                      <a:pt x="27" y="217"/>
                      <a:pt x="27" y="215"/>
                      <a:pt x="27" y="213"/>
                    </a:cubicBezTo>
                    <a:cubicBezTo>
                      <a:pt x="27" y="209"/>
                      <a:pt x="24" y="207"/>
                      <a:pt x="21" y="204"/>
                    </a:cubicBezTo>
                    <a:cubicBezTo>
                      <a:pt x="20" y="204"/>
                      <a:pt x="19" y="203"/>
                      <a:pt x="18" y="202"/>
                    </a:cubicBezTo>
                    <a:cubicBezTo>
                      <a:pt x="18" y="202"/>
                      <a:pt x="18" y="202"/>
                      <a:pt x="18" y="202"/>
                    </a:cubicBezTo>
                    <a:cubicBezTo>
                      <a:pt x="18" y="202"/>
                      <a:pt x="18" y="202"/>
                      <a:pt x="18" y="202"/>
                    </a:cubicBezTo>
                    <a:cubicBezTo>
                      <a:pt x="18" y="201"/>
                      <a:pt x="19" y="200"/>
                      <a:pt x="20" y="199"/>
                    </a:cubicBezTo>
                    <a:cubicBezTo>
                      <a:pt x="20" y="197"/>
                      <a:pt x="21" y="192"/>
                      <a:pt x="17" y="187"/>
                    </a:cubicBezTo>
                    <a:cubicBezTo>
                      <a:pt x="14" y="184"/>
                      <a:pt x="15" y="179"/>
                      <a:pt x="15" y="177"/>
                    </a:cubicBezTo>
                    <a:cubicBezTo>
                      <a:pt x="16" y="176"/>
                      <a:pt x="16" y="176"/>
                      <a:pt x="19" y="176"/>
                    </a:cubicBezTo>
                    <a:cubicBezTo>
                      <a:pt x="22" y="176"/>
                      <a:pt x="25" y="175"/>
                      <a:pt x="27" y="173"/>
                    </a:cubicBezTo>
                    <a:cubicBezTo>
                      <a:pt x="29" y="170"/>
                      <a:pt x="28" y="167"/>
                      <a:pt x="26" y="165"/>
                    </a:cubicBezTo>
                    <a:cubicBezTo>
                      <a:pt x="25" y="163"/>
                      <a:pt x="24" y="161"/>
                      <a:pt x="25" y="159"/>
                    </a:cubicBezTo>
                    <a:cubicBezTo>
                      <a:pt x="26" y="156"/>
                      <a:pt x="29" y="153"/>
                      <a:pt x="31" y="151"/>
                    </a:cubicBezTo>
                    <a:cubicBezTo>
                      <a:pt x="32" y="150"/>
                      <a:pt x="33" y="149"/>
                      <a:pt x="34" y="148"/>
                    </a:cubicBezTo>
                    <a:cubicBezTo>
                      <a:pt x="36" y="146"/>
                      <a:pt x="37" y="141"/>
                      <a:pt x="38" y="136"/>
                    </a:cubicBezTo>
                    <a:cubicBezTo>
                      <a:pt x="39" y="134"/>
                      <a:pt x="39" y="131"/>
                      <a:pt x="40" y="130"/>
                    </a:cubicBezTo>
                    <a:cubicBezTo>
                      <a:pt x="40" y="129"/>
                      <a:pt x="40" y="129"/>
                      <a:pt x="41" y="128"/>
                    </a:cubicBezTo>
                    <a:cubicBezTo>
                      <a:pt x="41" y="127"/>
                      <a:pt x="42" y="125"/>
                      <a:pt x="41" y="123"/>
                    </a:cubicBezTo>
                    <a:cubicBezTo>
                      <a:pt x="40" y="121"/>
                      <a:pt x="38" y="120"/>
                      <a:pt x="34" y="119"/>
                    </a:cubicBezTo>
                    <a:cubicBezTo>
                      <a:pt x="26" y="116"/>
                      <a:pt x="22" y="115"/>
                      <a:pt x="18" y="113"/>
                    </a:cubicBezTo>
                    <a:cubicBezTo>
                      <a:pt x="17" y="112"/>
                      <a:pt x="17" y="111"/>
                      <a:pt x="18" y="108"/>
                    </a:cubicBezTo>
                    <a:cubicBezTo>
                      <a:pt x="18" y="107"/>
                      <a:pt x="19" y="106"/>
                      <a:pt x="19" y="105"/>
                    </a:cubicBezTo>
                    <a:cubicBezTo>
                      <a:pt x="19" y="101"/>
                      <a:pt x="16" y="98"/>
                      <a:pt x="15" y="98"/>
                    </a:cubicBezTo>
                    <a:cubicBezTo>
                      <a:pt x="14" y="97"/>
                      <a:pt x="10" y="88"/>
                      <a:pt x="8" y="85"/>
                    </a:cubicBezTo>
                    <a:cubicBezTo>
                      <a:pt x="8" y="84"/>
                      <a:pt x="8" y="84"/>
                      <a:pt x="8" y="84"/>
                    </a:cubicBezTo>
                    <a:cubicBezTo>
                      <a:pt x="7" y="83"/>
                      <a:pt x="7" y="82"/>
                      <a:pt x="8" y="81"/>
                    </a:cubicBezTo>
                    <a:cubicBezTo>
                      <a:pt x="13" y="77"/>
                      <a:pt x="14" y="73"/>
                      <a:pt x="11" y="69"/>
                    </a:cubicBezTo>
                    <a:cubicBezTo>
                      <a:pt x="10" y="68"/>
                      <a:pt x="10" y="68"/>
                      <a:pt x="10" y="68"/>
                    </a:cubicBezTo>
                    <a:cubicBezTo>
                      <a:pt x="9" y="66"/>
                      <a:pt x="9" y="66"/>
                      <a:pt x="10" y="65"/>
                    </a:cubicBezTo>
                    <a:cubicBezTo>
                      <a:pt x="11" y="64"/>
                      <a:pt x="11" y="62"/>
                      <a:pt x="11" y="61"/>
                    </a:cubicBezTo>
                    <a:cubicBezTo>
                      <a:pt x="11" y="59"/>
                      <a:pt x="9" y="58"/>
                      <a:pt x="8" y="57"/>
                    </a:cubicBezTo>
                    <a:cubicBezTo>
                      <a:pt x="7" y="57"/>
                      <a:pt x="6" y="56"/>
                      <a:pt x="4" y="55"/>
                    </a:cubicBezTo>
                    <a:cubicBezTo>
                      <a:pt x="1" y="51"/>
                      <a:pt x="0" y="50"/>
                      <a:pt x="0" y="50"/>
                    </a:cubicBezTo>
                    <a:cubicBezTo>
                      <a:pt x="1" y="50"/>
                      <a:pt x="2" y="49"/>
                      <a:pt x="2" y="48"/>
                    </a:cubicBezTo>
                    <a:cubicBezTo>
                      <a:pt x="4" y="47"/>
                      <a:pt x="5" y="45"/>
                      <a:pt x="6" y="44"/>
                    </a:cubicBezTo>
                    <a:cubicBezTo>
                      <a:pt x="8" y="40"/>
                      <a:pt x="5" y="37"/>
                      <a:pt x="4" y="35"/>
                    </a:cubicBezTo>
                    <a:cubicBezTo>
                      <a:pt x="3" y="35"/>
                      <a:pt x="3" y="34"/>
                      <a:pt x="3" y="34"/>
                    </a:cubicBezTo>
                    <a:cubicBezTo>
                      <a:pt x="3" y="33"/>
                      <a:pt x="5" y="31"/>
                      <a:pt x="6" y="29"/>
                    </a:cubicBezTo>
                    <a:cubicBezTo>
                      <a:pt x="7" y="29"/>
                      <a:pt x="8" y="28"/>
                      <a:pt x="8" y="27"/>
                    </a:cubicBezTo>
                    <a:cubicBezTo>
                      <a:pt x="12" y="23"/>
                      <a:pt x="9" y="15"/>
                      <a:pt x="8" y="13"/>
                    </a:cubicBezTo>
                    <a:cubicBezTo>
                      <a:pt x="7" y="12"/>
                      <a:pt x="10" y="6"/>
                      <a:pt x="15" y="2"/>
                    </a:cubicBezTo>
                    <a:cubicBezTo>
                      <a:pt x="15" y="1"/>
                      <a:pt x="17" y="0"/>
                      <a:pt x="18" y="0"/>
                    </a:cubicBezTo>
                    <a:cubicBezTo>
                      <a:pt x="23" y="0"/>
                      <a:pt x="30" y="4"/>
                      <a:pt x="34" y="6"/>
                    </a:cubicBezTo>
                    <a:cubicBezTo>
                      <a:pt x="35" y="7"/>
                      <a:pt x="35" y="7"/>
                      <a:pt x="35" y="7"/>
                    </a:cubicBezTo>
                    <a:cubicBezTo>
                      <a:pt x="38" y="9"/>
                      <a:pt x="42" y="12"/>
                      <a:pt x="48" y="12"/>
                    </a:cubicBezTo>
                    <a:cubicBezTo>
                      <a:pt x="54" y="12"/>
                      <a:pt x="60" y="13"/>
                      <a:pt x="61" y="14"/>
                    </a:cubicBezTo>
                    <a:cubicBezTo>
                      <a:pt x="62" y="14"/>
                      <a:pt x="66" y="16"/>
                      <a:pt x="71" y="19"/>
                    </a:cubicBezTo>
                    <a:cubicBezTo>
                      <a:pt x="74" y="21"/>
                      <a:pt x="75" y="21"/>
                      <a:pt x="76" y="21"/>
                    </a:cubicBezTo>
                    <a:cubicBezTo>
                      <a:pt x="77" y="22"/>
                      <a:pt x="78" y="22"/>
                      <a:pt x="82" y="25"/>
                    </a:cubicBezTo>
                    <a:cubicBezTo>
                      <a:pt x="88" y="28"/>
                      <a:pt x="90" y="30"/>
                      <a:pt x="92" y="32"/>
                    </a:cubicBezTo>
                    <a:cubicBezTo>
                      <a:pt x="93" y="33"/>
                      <a:pt x="94" y="34"/>
                      <a:pt x="95" y="36"/>
                    </a:cubicBezTo>
                    <a:cubicBezTo>
                      <a:pt x="96" y="37"/>
                      <a:pt x="98" y="38"/>
                      <a:pt x="99" y="38"/>
                    </a:cubicBezTo>
                    <a:cubicBezTo>
                      <a:pt x="103" y="38"/>
                      <a:pt x="106" y="34"/>
                      <a:pt x="109" y="31"/>
                    </a:cubicBezTo>
                    <a:cubicBezTo>
                      <a:pt x="110" y="30"/>
                      <a:pt x="112" y="28"/>
                      <a:pt x="112" y="27"/>
                    </a:cubicBezTo>
                    <a:cubicBezTo>
                      <a:pt x="113" y="28"/>
                      <a:pt x="114" y="29"/>
                      <a:pt x="115" y="30"/>
                    </a:cubicBezTo>
                    <a:cubicBezTo>
                      <a:pt x="117" y="33"/>
                      <a:pt x="119" y="35"/>
                      <a:pt x="122" y="37"/>
                    </a:cubicBezTo>
                    <a:cubicBezTo>
                      <a:pt x="129" y="39"/>
                      <a:pt x="136" y="40"/>
                      <a:pt x="143" y="39"/>
                    </a:cubicBezTo>
                    <a:cubicBezTo>
                      <a:pt x="145" y="39"/>
                      <a:pt x="147" y="39"/>
                      <a:pt x="149" y="39"/>
                    </a:cubicBezTo>
                    <a:cubicBezTo>
                      <a:pt x="150" y="39"/>
                      <a:pt x="151" y="39"/>
                      <a:pt x="155" y="42"/>
                    </a:cubicBezTo>
                    <a:cubicBezTo>
                      <a:pt x="157" y="44"/>
                      <a:pt x="160" y="45"/>
                      <a:pt x="162" y="46"/>
                    </a:cubicBezTo>
                    <a:cubicBezTo>
                      <a:pt x="165" y="48"/>
                      <a:pt x="168" y="49"/>
                      <a:pt x="170" y="52"/>
                    </a:cubicBezTo>
                    <a:cubicBezTo>
                      <a:pt x="171" y="56"/>
                      <a:pt x="172" y="60"/>
                      <a:pt x="173" y="63"/>
                    </a:cubicBezTo>
                    <a:cubicBezTo>
                      <a:pt x="173" y="66"/>
                      <a:pt x="174" y="68"/>
                      <a:pt x="175" y="70"/>
                    </a:cubicBezTo>
                    <a:cubicBezTo>
                      <a:pt x="177" y="74"/>
                      <a:pt x="181" y="74"/>
                      <a:pt x="186" y="74"/>
                    </a:cubicBezTo>
                    <a:cubicBezTo>
                      <a:pt x="189" y="74"/>
                      <a:pt x="195" y="72"/>
                      <a:pt x="200" y="70"/>
                    </a:cubicBezTo>
                    <a:cubicBezTo>
                      <a:pt x="202" y="69"/>
                      <a:pt x="204" y="68"/>
                      <a:pt x="206" y="68"/>
                    </a:cubicBezTo>
                    <a:cubicBezTo>
                      <a:pt x="207" y="67"/>
                      <a:pt x="207" y="68"/>
                      <a:pt x="209" y="69"/>
                    </a:cubicBezTo>
                    <a:cubicBezTo>
                      <a:pt x="211" y="71"/>
                      <a:pt x="213" y="72"/>
                      <a:pt x="217" y="74"/>
                    </a:cubicBezTo>
                    <a:cubicBezTo>
                      <a:pt x="225" y="76"/>
                      <a:pt x="232" y="75"/>
                      <a:pt x="238" y="72"/>
                    </a:cubicBezTo>
                    <a:cubicBezTo>
                      <a:pt x="241" y="70"/>
                      <a:pt x="243" y="70"/>
                      <a:pt x="246" y="71"/>
                    </a:cubicBezTo>
                    <a:cubicBezTo>
                      <a:pt x="247" y="71"/>
                      <a:pt x="248" y="71"/>
                      <a:pt x="248" y="71"/>
                    </a:cubicBezTo>
                    <a:cubicBezTo>
                      <a:pt x="249" y="71"/>
                      <a:pt x="250" y="72"/>
                      <a:pt x="251" y="72"/>
                    </a:cubicBezTo>
                    <a:cubicBezTo>
                      <a:pt x="249" y="74"/>
                      <a:pt x="248" y="76"/>
                      <a:pt x="248" y="78"/>
                    </a:cubicBezTo>
                    <a:cubicBezTo>
                      <a:pt x="249" y="80"/>
                      <a:pt x="251" y="82"/>
                      <a:pt x="254" y="83"/>
                    </a:cubicBezTo>
                    <a:cubicBezTo>
                      <a:pt x="257" y="83"/>
                      <a:pt x="261" y="86"/>
                      <a:pt x="262" y="88"/>
                    </a:cubicBezTo>
                    <a:cubicBezTo>
                      <a:pt x="262" y="89"/>
                      <a:pt x="262" y="92"/>
                      <a:pt x="263" y="95"/>
                    </a:cubicBezTo>
                    <a:cubicBezTo>
                      <a:pt x="263" y="96"/>
                      <a:pt x="263" y="96"/>
                      <a:pt x="263" y="96"/>
                    </a:cubicBezTo>
                    <a:cubicBezTo>
                      <a:pt x="264" y="97"/>
                      <a:pt x="264" y="98"/>
                      <a:pt x="266" y="100"/>
                    </a:cubicBezTo>
                    <a:cubicBezTo>
                      <a:pt x="267" y="102"/>
                      <a:pt x="268" y="103"/>
                      <a:pt x="269" y="105"/>
                    </a:cubicBezTo>
                    <a:cubicBezTo>
                      <a:pt x="270" y="107"/>
                      <a:pt x="270" y="107"/>
                      <a:pt x="270" y="108"/>
                    </a:cubicBezTo>
                    <a:cubicBezTo>
                      <a:pt x="270" y="109"/>
                      <a:pt x="269" y="110"/>
                      <a:pt x="269" y="111"/>
                    </a:cubicBezTo>
                    <a:cubicBezTo>
                      <a:pt x="269" y="112"/>
                      <a:pt x="269" y="112"/>
                      <a:pt x="269" y="112"/>
                    </a:cubicBezTo>
                    <a:cubicBezTo>
                      <a:pt x="269" y="116"/>
                      <a:pt x="269" y="120"/>
                      <a:pt x="276" y="124"/>
                    </a:cubicBezTo>
                    <a:cubicBezTo>
                      <a:pt x="281" y="127"/>
                      <a:pt x="281" y="128"/>
                      <a:pt x="281" y="129"/>
                    </a:cubicBezTo>
                    <a:cubicBezTo>
                      <a:pt x="281" y="129"/>
                      <a:pt x="281" y="129"/>
                      <a:pt x="280" y="130"/>
                    </a:cubicBezTo>
                    <a:cubicBezTo>
                      <a:pt x="280" y="131"/>
                      <a:pt x="280" y="131"/>
                      <a:pt x="279" y="132"/>
                    </a:cubicBezTo>
                    <a:cubicBezTo>
                      <a:pt x="277" y="134"/>
                      <a:pt x="275" y="136"/>
                      <a:pt x="278" y="141"/>
                    </a:cubicBezTo>
                    <a:cubicBezTo>
                      <a:pt x="280" y="145"/>
                      <a:pt x="280" y="147"/>
                      <a:pt x="278" y="148"/>
                    </a:cubicBezTo>
                    <a:cubicBezTo>
                      <a:pt x="274" y="153"/>
                      <a:pt x="273" y="155"/>
                      <a:pt x="274" y="156"/>
                    </a:cubicBezTo>
                    <a:cubicBezTo>
                      <a:pt x="275" y="158"/>
                      <a:pt x="275" y="158"/>
                      <a:pt x="275" y="158"/>
                    </a:cubicBezTo>
                    <a:cubicBezTo>
                      <a:pt x="277" y="158"/>
                      <a:pt x="277" y="158"/>
                      <a:pt x="277" y="158"/>
                    </a:cubicBezTo>
                    <a:cubicBezTo>
                      <a:pt x="277" y="158"/>
                      <a:pt x="278" y="158"/>
                      <a:pt x="278" y="158"/>
                    </a:cubicBezTo>
                    <a:cubicBezTo>
                      <a:pt x="279" y="158"/>
                      <a:pt x="279" y="158"/>
                      <a:pt x="279" y="158"/>
                    </a:cubicBezTo>
                    <a:cubicBezTo>
                      <a:pt x="280" y="158"/>
                      <a:pt x="281" y="159"/>
                      <a:pt x="283" y="159"/>
                    </a:cubicBezTo>
                    <a:cubicBezTo>
                      <a:pt x="284" y="159"/>
                      <a:pt x="284" y="159"/>
                      <a:pt x="285" y="161"/>
                    </a:cubicBezTo>
                    <a:cubicBezTo>
                      <a:pt x="285" y="163"/>
                      <a:pt x="285" y="165"/>
                      <a:pt x="286" y="167"/>
                    </a:cubicBezTo>
                    <a:cubicBezTo>
                      <a:pt x="288" y="171"/>
                      <a:pt x="288" y="172"/>
                      <a:pt x="287" y="174"/>
                    </a:cubicBezTo>
                    <a:cubicBezTo>
                      <a:pt x="287" y="174"/>
                      <a:pt x="287" y="174"/>
                      <a:pt x="287" y="174"/>
                    </a:cubicBezTo>
                    <a:cubicBezTo>
                      <a:pt x="286" y="175"/>
                      <a:pt x="283" y="178"/>
                      <a:pt x="281" y="179"/>
                    </a:cubicBezTo>
                    <a:cubicBezTo>
                      <a:pt x="280" y="180"/>
                      <a:pt x="278" y="181"/>
                      <a:pt x="277" y="181"/>
                    </a:cubicBezTo>
                    <a:cubicBezTo>
                      <a:pt x="274" y="184"/>
                      <a:pt x="276" y="188"/>
                      <a:pt x="277" y="191"/>
                    </a:cubicBezTo>
                    <a:cubicBezTo>
                      <a:pt x="278" y="192"/>
                      <a:pt x="279" y="194"/>
                      <a:pt x="280" y="196"/>
                    </a:cubicBezTo>
                    <a:cubicBezTo>
                      <a:pt x="280" y="199"/>
                      <a:pt x="280" y="201"/>
                      <a:pt x="279" y="202"/>
                    </a:cubicBezTo>
                    <a:cubicBezTo>
                      <a:pt x="279" y="204"/>
                      <a:pt x="278" y="208"/>
                      <a:pt x="282" y="209"/>
                    </a:cubicBezTo>
                    <a:cubicBezTo>
                      <a:pt x="283" y="209"/>
                      <a:pt x="290" y="210"/>
                      <a:pt x="300" y="211"/>
                    </a:cubicBezTo>
                    <a:cubicBezTo>
                      <a:pt x="303" y="211"/>
                      <a:pt x="306" y="212"/>
                      <a:pt x="308" y="212"/>
                    </a:cubicBezTo>
                    <a:cubicBezTo>
                      <a:pt x="309" y="212"/>
                      <a:pt x="309" y="212"/>
                      <a:pt x="309" y="212"/>
                    </a:cubicBezTo>
                    <a:cubicBezTo>
                      <a:pt x="315" y="212"/>
                      <a:pt x="319" y="203"/>
                      <a:pt x="320" y="199"/>
                    </a:cubicBezTo>
                    <a:cubicBezTo>
                      <a:pt x="320" y="199"/>
                      <a:pt x="320" y="199"/>
                      <a:pt x="321" y="199"/>
                    </a:cubicBezTo>
                    <a:cubicBezTo>
                      <a:pt x="321" y="198"/>
                      <a:pt x="323" y="199"/>
                      <a:pt x="324" y="199"/>
                    </a:cubicBezTo>
                    <a:cubicBezTo>
                      <a:pt x="325" y="199"/>
                      <a:pt x="325" y="199"/>
                      <a:pt x="326" y="199"/>
                    </a:cubicBezTo>
                    <a:cubicBezTo>
                      <a:pt x="328" y="199"/>
                      <a:pt x="330" y="198"/>
                      <a:pt x="330" y="196"/>
                    </a:cubicBezTo>
                    <a:cubicBezTo>
                      <a:pt x="330" y="195"/>
                      <a:pt x="330" y="195"/>
                      <a:pt x="331" y="194"/>
                    </a:cubicBezTo>
                    <a:cubicBezTo>
                      <a:pt x="332" y="194"/>
                      <a:pt x="333" y="194"/>
                      <a:pt x="334" y="194"/>
                    </a:cubicBezTo>
                    <a:cubicBezTo>
                      <a:pt x="337" y="194"/>
                      <a:pt x="340" y="194"/>
                      <a:pt x="343" y="195"/>
                    </a:cubicBezTo>
                    <a:cubicBezTo>
                      <a:pt x="345" y="195"/>
                      <a:pt x="347" y="195"/>
                      <a:pt x="349" y="195"/>
                    </a:cubicBezTo>
                    <a:cubicBezTo>
                      <a:pt x="351" y="195"/>
                      <a:pt x="353" y="195"/>
                      <a:pt x="354" y="193"/>
                    </a:cubicBezTo>
                    <a:cubicBezTo>
                      <a:pt x="356" y="190"/>
                      <a:pt x="357" y="186"/>
                      <a:pt x="357" y="183"/>
                    </a:cubicBezTo>
                    <a:cubicBezTo>
                      <a:pt x="357" y="181"/>
                      <a:pt x="359" y="179"/>
                      <a:pt x="360" y="177"/>
                    </a:cubicBezTo>
                    <a:cubicBezTo>
                      <a:pt x="360" y="177"/>
                      <a:pt x="360" y="178"/>
                      <a:pt x="361" y="178"/>
                    </a:cubicBezTo>
                    <a:cubicBezTo>
                      <a:pt x="362" y="179"/>
                      <a:pt x="365" y="181"/>
                      <a:pt x="368" y="182"/>
                    </a:cubicBezTo>
                    <a:cubicBezTo>
                      <a:pt x="372" y="184"/>
                      <a:pt x="375" y="182"/>
                      <a:pt x="377" y="180"/>
                    </a:cubicBezTo>
                    <a:cubicBezTo>
                      <a:pt x="377" y="180"/>
                      <a:pt x="378" y="179"/>
                      <a:pt x="378" y="179"/>
                    </a:cubicBezTo>
                    <a:cubicBezTo>
                      <a:pt x="379" y="179"/>
                      <a:pt x="383" y="182"/>
                      <a:pt x="384" y="183"/>
                    </a:cubicBezTo>
                    <a:cubicBezTo>
                      <a:pt x="385" y="184"/>
                      <a:pt x="386" y="184"/>
                      <a:pt x="387" y="185"/>
                    </a:cubicBezTo>
                    <a:cubicBezTo>
                      <a:pt x="389" y="186"/>
                      <a:pt x="394" y="189"/>
                      <a:pt x="401" y="188"/>
                    </a:cubicBezTo>
                    <a:cubicBezTo>
                      <a:pt x="403" y="188"/>
                      <a:pt x="404" y="187"/>
                      <a:pt x="405" y="187"/>
                    </a:cubicBezTo>
                    <a:cubicBezTo>
                      <a:pt x="410" y="186"/>
                      <a:pt x="414" y="186"/>
                      <a:pt x="416" y="187"/>
                    </a:cubicBezTo>
                    <a:cubicBezTo>
                      <a:pt x="419" y="188"/>
                      <a:pt x="421" y="191"/>
                      <a:pt x="422" y="194"/>
                    </a:cubicBezTo>
                    <a:cubicBezTo>
                      <a:pt x="422" y="194"/>
                      <a:pt x="423" y="195"/>
                      <a:pt x="423" y="196"/>
                    </a:cubicBezTo>
                    <a:cubicBezTo>
                      <a:pt x="424" y="198"/>
                      <a:pt x="427" y="198"/>
                      <a:pt x="429" y="198"/>
                    </a:cubicBezTo>
                    <a:cubicBezTo>
                      <a:pt x="430" y="198"/>
                      <a:pt x="431" y="198"/>
                      <a:pt x="431" y="198"/>
                    </a:cubicBezTo>
                    <a:cubicBezTo>
                      <a:pt x="433" y="202"/>
                      <a:pt x="444" y="205"/>
                      <a:pt x="446" y="205"/>
                    </a:cubicBezTo>
                    <a:cubicBezTo>
                      <a:pt x="446" y="205"/>
                      <a:pt x="447" y="204"/>
                      <a:pt x="447" y="204"/>
                    </a:cubicBezTo>
                    <a:cubicBezTo>
                      <a:pt x="448" y="204"/>
                      <a:pt x="449" y="204"/>
                      <a:pt x="450" y="204"/>
                    </a:cubicBezTo>
                    <a:cubicBezTo>
                      <a:pt x="451" y="204"/>
                      <a:pt x="451" y="204"/>
                      <a:pt x="451" y="204"/>
                    </a:cubicBezTo>
                    <a:cubicBezTo>
                      <a:pt x="452" y="204"/>
                      <a:pt x="453" y="205"/>
                      <a:pt x="454" y="205"/>
                    </a:cubicBezTo>
                    <a:cubicBezTo>
                      <a:pt x="453" y="207"/>
                      <a:pt x="454" y="210"/>
                      <a:pt x="460" y="219"/>
                    </a:cubicBezTo>
                    <a:cubicBezTo>
                      <a:pt x="461" y="220"/>
                      <a:pt x="461" y="220"/>
                      <a:pt x="461" y="220"/>
                    </a:cubicBezTo>
                    <a:cubicBezTo>
                      <a:pt x="462" y="221"/>
                      <a:pt x="462" y="221"/>
                      <a:pt x="462" y="222"/>
                    </a:cubicBezTo>
                    <a:cubicBezTo>
                      <a:pt x="462" y="224"/>
                      <a:pt x="462" y="227"/>
                      <a:pt x="462" y="233"/>
                    </a:cubicBezTo>
                    <a:cubicBezTo>
                      <a:pt x="464" y="243"/>
                      <a:pt x="471" y="247"/>
                      <a:pt x="474" y="249"/>
                    </a:cubicBezTo>
                    <a:cubicBezTo>
                      <a:pt x="475" y="249"/>
                      <a:pt x="476" y="249"/>
                      <a:pt x="476" y="249"/>
                    </a:cubicBezTo>
                    <a:cubicBezTo>
                      <a:pt x="477" y="251"/>
                      <a:pt x="478" y="251"/>
                      <a:pt x="481" y="251"/>
                    </a:cubicBezTo>
                    <a:cubicBezTo>
                      <a:pt x="479" y="254"/>
                      <a:pt x="477" y="254"/>
                      <a:pt x="474" y="255"/>
                    </a:cubicBezTo>
                    <a:cubicBezTo>
                      <a:pt x="472" y="255"/>
                      <a:pt x="470" y="256"/>
                      <a:pt x="469" y="258"/>
                    </a:cubicBezTo>
                    <a:cubicBezTo>
                      <a:pt x="468" y="259"/>
                      <a:pt x="467" y="258"/>
                      <a:pt x="467" y="258"/>
                    </a:cubicBezTo>
                    <a:cubicBezTo>
                      <a:pt x="465" y="258"/>
                      <a:pt x="463" y="258"/>
                      <a:pt x="461" y="259"/>
                    </a:cubicBezTo>
                    <a:cubicBezTo>
                      <a:pt x="457" y="260"/>
                      <a:pt x="456" y="263"/>
                      <a:pt x="456" y="266"/>
                    </a:cubicBezTo>
                    <a:cubicBezTo>
                      <a:pt x="456" y="267"/>
                      <a:pt x="455" y="268"/>
                      <a:pt x="455" y="269"/>
                    </a:cubicBezTo>
                    <a:cubicBezTo>
                      <a:pt x="455" y="269"/>
                      <a:pt x="451" y="269"/>
                      <a:pt x="445" y="263"/>
                    </a:cubicBezTo>
                    <a:cubicBezTo>
                      <a:pt x="439" y="259"/>
                      <a:pt x="435" y="262"/>
                      <a:pt x="431" y="265"/>
                    </a:cubicBezTo>
                    <a:cubicBezTo>
                      <a:pt x="429" y="267"/>
                      <a:pt x="426" y="269"/>
                      <a:pt x="422" y="271"/>
                    </a:cubicBezTo>
                    <a:cubicBezTo>
                      <a:pt x="415" y="273"/>
                      <a:pt x="413" y="274"/>
                      <a:pt x="411" y="274"/>
                    </a:cubicBezTo>
                    <a:cubicBezTo>
                      <a:pt x="409" y="275"/>
                      <a:pt x="409" y="275"/>
                      <a:pt x="407" y="276"/>
                    </a:cubicBezTo>
                    <a:cubicBezTo>
                      <a:pt x="406" y="276"/>
                      <a:pt x="405" y="276"/>
                      <a:pt x="404" y="277"/>
                    </a:cubicBezTo>
                    <a:cubicBezTo>
                      <a:pt x="402" y="278"/>
                      <a:pt x="402" y="278"/>
                      <a:pt x="397" y="276"/>
                    </a:cubicBezTo>
                    <a:cubicBezTo>
                      <a:pt x="392" y="275"/>
                      <a:pt x="390" y="275"/>
                      <a:pt x="387" y="277"/>
                    </a:cubicBezTo>
                    <a:cubicBezTo>
                      <a:pt x="387" y="278"/>
                      <a:pt x="386" y="279"/>
                      <a:pt x="385" y="279"/>
                    </a:cubicBezTo>
                    <a:cubicBezTo>
                      <a:pt x="381" y="281"/>
                      <a:pt x="379" y="281"/>
                      <a:pt x="373" y="281"/>
                    </a:cubicBezTo>
                    <a:cubicBezTo>
                      <a:pt x="367" y="280"/>
                      <a:pt x="363" y="282"/>
                      <a:pt x="362" y="285"/>
                    </a:cubicBezTo>
                    <a:cubicBezTo>
                      <a:pt x="361" y="286"/>
                      <a:pt x="362" y="288"/>
                      <a:pt x="363" y="288"/>
                    </a:cubicBezTo>
                    <a:cubicBezTo>
                      <a:pt x="364" y="289"/>
                      <a:pt x="364" y="291"/>
                      <a:pt x="365" y="293"/>
                    </a:cubicBezTo>
                    <a:cubicBezTo>
                      <a:pt x="365" y="294"/>
                      <a:pt x="365" y="294"/>
                      <a:pt x="365" y="294"/>
                    </a:cubicBezTo>
                    <a:cubicBezTo>
                      <a:pt x="365" y="295"/>
                      <a:pt x="365" y="295"/>
                      <a:pt x="364" y="295"/>
                    </a:cubicBezTo>
                    <a:cubicBezTo>
                      <a:pt x="362" y="297"/>
                      <a:pt x="356" y="298"/>
                      <a:pt x="352" y="296"/>
                    </a:cubicBezTo>
                    <a:cubicBezTo>
                      <a:pt x="350" y="295"/>
                      <a:pt x="348" y="295"/>
                      <a:pt x="346" y="296"/>
                    </a:cubicBezTo>
                    <a:cubicBezTo>
                      <a:pt x="340" y="299"/>
                      <a:pt x="337" y="313"/>
                      <a:pt x="337" y="314"/>
                    </a:cubicBezTo>
                    <a:cubicBezTo>
                      <a:pt x="337" y="315"/>
                      <a:pt x="336" y="317"/>
                      <a:pt x="334" y="317"/>
                    </a:cubicBezTo>
                    <a:cubicBezTo>
                      <a:pt x="333" y="318"/>
                      <a:pt x="330" y="319"/>
                      <a:pt x="326" y="318"/>
                    </a:cubicBezTo>
                    <a:cubicBezTo>
                      <a:pt x="318" y="316"/>
                      <a:pt x="314" y="315"/>
                      <a:pt x="310" y="315"/>
                    </a:cubicBezTo>
                    <a:cubicBezTo>
                      <a:pt x="309" y="315"/>
                      <a:pt x="308" y="316"/>
                      <a:pt x="307" y="317"/>
                    </a:cubicBezTo>
                    <a:cubicBezTo>
                      <a:pt x="306" y="318"/>
                      <a:pt x="306" y="320"/>
                      <a:pt x="306" y="322"/>
                    </a:cubicBezTo>
                    <a:cubicBezTo>
                      <a:pt x="306" y="324"/>
                      <a:pt x="306" y="327"/>
                      <a:pt x="305" y="329"/>
                    </a:cubicBezTo>
                    <a:cubicBezTo>
                      <a:pt x="304" y="332"/>
                      <a:pt x="303" y="332"/>
                      <a:pt x="301" y="333"/>
                    </a:cubicBezTo>
                    <a:cubicBezTo>
                      <a:pt x="300" y="333"/>
                      <a:pt x="299" y="333"/>
                      <a:pt x="297" y="334"/>
                    </a:cubicBezTo>
                    <a:cubicBezTo>
                      <a:pt x="292" y="337"/>
                      <a:pt x="290" y="340"/>
                      <a:pt x="288" y="344"/>
                    </a:cubicBezTo>
                    <a:cubicBezTo>
                      <a:pt x="288" y="344"/>
                      <a:pt x="287" y="344"/>
                      <a:pt x="284" y="344"/>
                    </a:cubicBezTo>
                    <a:cubicBezTo>
                      <a:pt x="280" y="344"/>
                      <a:pt x="277" y="343"/>
                      <a:pt x="277" y="343"/>
                    </a:cubicBezTo>
                    <a:cubicBezTo>
                      <a:pt x="276" y="342"/>
                      <a:pt x="276" y="342"/>
                      <a:pt x="276" y="341"/>
                    </a:cubicBezTo>
                    <a:cubicBezTo>
                      <a:pt x="274" y="340"/>
                      <a:pt x="273" y="339"/>
                      <a:pt x="270" y="339"/>
                    </a:cubicBezTo>
                    <a:cubicBezTo>
                      <a:pt x="267" y="339"/>
                      <a:pt x="266" y="340"/>
                      <a:pt x="264" y="341"/>
                    </a:cubicBezTo>
                    <a:cubicBezTo>
                      <a:pt x="263" y="342"/>
                      <a:pt x="262" y="342"/>
                      <a:pt x="259" y="343"/>
                    </a:cubicBezTo>
                    <a:cubicBezTo>
                      <a:pt x="258" y="344"/>
                      <a:pt x="257" y="344"/>
                      <a:pt x="257" y="344"/>
                    </a:cubicBezTo>
                    <a:cubicBezTo>
                      <a:pt x="256" y="343"/>
                      <a:pt x="254" y="342"/>
                      <a:pt x="250" y="343"/>
                    </a:cubicBezTo>
                    <a:cubicBezTo>
                      <a:pt x="247" y="343"/>
                      <a:pt x="245" y="344"/>
                      <a:pt x="244" y="345"/>
                    </a:cubicBezTo>
                    <a:cubicBezTo>
                      <a:pt x="243" y="347"/>
                      <a:pt x="244" y="349"/>
                      <a:pt x="244" y="350"/>
                    </a:cubicBezTo>
                    <a:cubicBezTo>
                      <a:pt x="244" y="350"/>
                      <a:pt x="245" y="351"/>
                      <a:pt x="244" y="351"/>
                    </a:cubicBezTo>
                    <a:cubicBezTo>
                      <a:pt x="244" y="353"/>
                      <a:pt x="244" y="353"/>
                      <a:pt x="243" y="353"/>
                    </a:cubicBezTo>
                    <a:cubicBezTo>
                      <a:pt x="242" y="354"/>
                      <a:pt x="241" y="355"/>
                      <a:pt x="240" y="356"/>
                    </a:cubicBezTo>
                    <a:cubicBezTo>
                      <a:pt x="238" y="358"/>
                      <a:pt x="237" y="358"/>
                      <a:pt x="237" y="358"/>
                    </a:cubicBezTo>
                    <a:cubicBezTo>
                      <a:pt x="236" y="358"/>
                      <a:pt x="235" y="359"/>
                      <a:pt x="232" y="361"/>
                    </a:cubicBezTo>
                    <a:cubicBezTo>
                      <a:pt x="228" y="364"/>
                      <a:pt x="229" y="368"/>
                      <a:pt x="229" y="371"/>
                    </a:cubicBezTo>
                    <a:cubicBezTo>
                      <a:pt x="230" y="371"/>
                      <a:pt x="230" y="372"/>
                      <a:pt x="230" y="373"/>
                    </a:cubicBezTo>
                    <a:cubicBezTo>
                      <a:pt x="230" y="375"/>
                      <a:pt x="231" y="376"/>
                      <a:pt x="232" y="376"/>
                    </a:cubicBezTo>
                    <a:cubicBezTo>
                      <a:pt x="234" y="377"/>
                      <a:pt x="236" y="376"/>
                      <a:pt x="238" y="374"/>
                    </a:cubicBezTo>
                    <a:cubicBezTo>
                      <a:pt x="239" y="374"/>
                      <a:pt x="240" y="373"/>
                      <a:pt x="240" y="372"/>
                    </a:cubicBezTo>
                    <a:cubicBezTo>
                      <a:pt x="241" y="372"/>
                      <a:pt x="241" y="372"/>
                      <a:pt x="241" y="372"/>
                    </a:cubicBezTo>
                    <a:cubicBezTo>
                      <a:pt x="244" y="370"/>
                      <a:pt x="244" y="370"/>
                      <a:pt x="248" y="370"/>
                    </a:cubicBezTo>
                    <a:cubicBezTo>
                      <a:pt x="248" y="370"/>
                      <a:pt x="248" y="370"/>
                      <a:pt x="249" y="370"/>
                    </a:cubicBezTo>
                    <a:cubicBezTo>
                      <a:pt x="250" y="372"/>
                      <a:pt x="250" y="375"/>
                      <a:pt x="250" y="376"/>
                    </a:cubicBezTo>
                    <a:cubicBezTo>
                      <a:pt x="250" y="376"/>
                      <a:pt x="250" y="376"/>
                      <a:pt x="250" y="376"/>
                    </a:cubicBezTo>
                    <a:cubicBezTo>
                      <a:pt x="249" y="377"/>
                      <a:pt x="247" y="377"/>
                      <a:pt x="245" y="379"/>
                    </a:cubicBezTo>
                    <a:cubicBezTo>
                      <a:pt x="242" y="381"/>
                      <a:pt x="243" y="385"/>
                      <a:pt x="243" y="388"/>
                    </a:cubicBezTo>
                    <a:cubicBezTo>
                      <a:pt x="243" y="390"/>
                      <a:pt x="244" y="392"/>
                      <a:pt x="243" y="393"/>
                    </a:cubicBezTo>
                    <a:cubicBezTo>
                      <a:pt x="243" y="396"/>
                      <a:pt x="244" y="400"/>
                      <a:pt x="244" y="402"/>
                    </a:cubicBezTo>
                    <a:cubicBezTo>
                      <a:pt x="244" y="404"/>
                      <a:pt x="245" y="405"/>
                      <a:pt x="245" y="406"/>
                    </a:cubicBezTo>
                    <a:cubicBezTo>
                      <a:pt x="245" y="420"/>
                      <a:pt x="245" y="420"/>
                      <a:pt x="245" y="420"/>
                    </a:cubicBezTo>
                    <a:cubicBezTo>
                      <a:pt x="243" y="420"/>
                      <a:pt x="237" y="420"/>
                      <a:pt x="232" y="418"/>
                    </a:cubicBezTo>
                    <a:cubicBezTo>
                      <a:pt x="230" y="417"/>
                      <a:pt x="228" y="417"/>
                      <a:pt x="226" y="418"/>
                    </a:cubicBezTo>
                    <a:cubicBezTo>
                      <a:pt x="224" y="420"/>
                      <a:pt x="224" y="423"/>
                      <a:pt x="224" y="424"/>
                    </a:cubicBezTo>
                    <a:cubicBezTo>
                      <a:pt x="223" y="425"/>
                      <a:pt x="221" y="429"/>
                      <a:pt x="220" y="433"/>
                    </a:cubicBezTo>
                    <a:cubicBezTo>
                      <a:pt x="217" y="432"/>
                      <a:pt x="215" y="434"/>
                      <a:pt x="213" y="436"/>
                    </a:cubicBezTo>
                    <a:cubicBezTo>
                      <a:pt x="213" y="437"/>
                      <a:pt x="213" y="437"/>
                      <a:pt x="213" y="437"/>
                    </a:cubicBezTo>
                    <a:cubicBezTo>
                      <a:pt x="212" y="437"/>
                      <a:pt x="212" y="437"/>
                      <a:pt x="211" y="438"/>
                    </a:cubicBezTo>
                    <a:cubicBezTo>
                      <a:pt x="212" y="435"/>
                      <a:pt x="214" y="431"/>
                      <a:pt x="212" y="427"/>
                    </a:cubicBezTo>
                    <a:cubicBezTo>
                      <a:pt x="212" y="426"/>
                      <a:pt x="211" y="425"/>
                      <a:pt x="211" y="425"/>
                    </a:cubicBezTo>
                    <a:cubicBezTo>
                      <a:pt x="215" y="424"/>
                      <a:pt x="214" y="419"/>
                      <a:pt x="213" y="415"/>
                    </a:cubicBezTo>
                    <a:cubicBezTo>
                      <a:pt x="213" y="414"/>
                      <a:pt x="213" y="412"/>
                      <a:pt x="213" y="411"/>
                    </a:cubicBezTo>
                    <a:cubicBezTo>
                      <a:pt x="214" y="408"/>
                      <a:pt x="211" y="405"/>
                      <a:pt x="207" y="401"/>
                    </a:cubicBezTo>
                    <a:cubicBezTo>
                      <a:pt x="207" y="401"/>
                      <a:pt x="206" y="400"/>
                      <a:pt x="206" y="400"/>
                    </a:cubicBezTo>
                    <a:cubicBezTo>
                      <a:pt x="205" y="400"/>
                      <a:pt x="206" y="397"/>
                      <a:pt x="206" y="395"/>
                    </a:cubicBezTo>
                    <a:cubicBezTo>
                      <a:pt x="206" y="393"/>
                      <a:pt x="207" y="392"/>
                      <a:pt x="207" y="390"/>
                    </a:cubicBezTo>
                    <a:cubicBezTo>
                      <a:pt x="208" y="384"/>
                      <a:pt x="204" y="381"/>
                      <a:pt x="201" y="379"/>
                    </a:cubicBezTo>
                    <a:cubicBezTo>
                      <a:pt x="200" y="378"/>
                      <a:pt x="199" y="377"/>
                      <a:pt x="199" y="377"/>
                    </a:cubicBezTo>
                    <a:cubicBezTo>
                      <a:pt x="198" y="375"/>
                      <a:pt x="197" y="373"/>
                      <a:pt x="194" y="372"/>
                    </a:cubicBezTo>
                    <a:cubicBezTo>
                      <a:pt x="191" y="371"/>
                      <a:pt x="188" y="370"/>
                      <a:pt x="185" y="371"/>
                    </a:cubicBezTo>
                    <a:cubicBezTo>
                      <a:pt x="184" y="372"/>
                      <a:pt x="181" y="371"/>
                      <a:pt x="179" y="371"/>
                    </a:cubicBezTo>
                    <a:cubicBezTo>
                      <a:pt x="180" y="370"/>
                      <a:pt x="180" y="368"/>
                      <a:pt x="181" y="367"/>
                    </a:cubicBezTo>
                    <a:cubicBezTo>
                      <a:pt x="181" y="366"/>
                      <a:pt x="182" y="365"/>
                      <a:pt x="182" y="364"/>
                    </a:cubicBezTo>
                    <a:cubicBezTo>
                      <a:pt x="183" y="361"/>
                      <a:pt x="182" y="358"/>
                      <a:pt x="181" y="355"/>
                    </a:cubicBezTo>
                    <a:cubicBezTo>
                      <a:pt x="181" y="354"/>
                      <a:pt x="181" y="354"/>
                      <a:pt x="181" y="354"/>
                    </a:cubicBezTo>
                    <a:cubicBezTo>
                      <a:pt x="180" y="352"/>
                      <a:pt x="179" y="352"/>
                      <a:pt x="178" y="352"/>
                    </a:cubicBezTo>
                    <a:cubicBezTo>
                      <a:pt x="176" y="351"/>
                      <a:pt x="175" y="352"/>
                      <a:pt x="173" y="354"/>
                    </a:cubicBezTo>
                    <a:cubicBezTo>
                      <a:pt x="172" y="354"/>
                      <a:pt x="170" y="356"/>
                      <a:pt x="170" y="356"/>
                    </a:cubicBezTo>
                    <a:cubicBezTo>
                      <a:pt x="163" y="356"/>
                      <a:pt x="161" y="363"/>
                      <a:pt x="160" y="365"/>
                    </a:cubicBezTo>
                    <a:cubicBezTo>
                      <a:pt x="160" y="367"/>
                      <a:pt x="158" y="369"/>
                      <a:pt x="156" y="370"/>
                    </a:cubicBezTo>
                    <a:cubicBezTo>
                      <a:pt x="154" y="371"/>
                      <a:pt x="153" y="372"/>
                      <a:pt x="152" y="374"/>
                    </a:cubicBezTo>
                    <a:cubicBezTo>
                      <a:pt x="150" y="377"/>
                      <a:pt x="150" y="380"/>
                      <a:pt x="150" y="383"/>
                    </a:cubicBezTo>
                    <a:cubicBezTo>
                      <a:pt x="149" y="384"/>
                      <a:pt x="146" y="386"/>
                      <a:pt x="145" y="387"/>
                    </a:cubicBezTo>
                    <a:cubicBezTo>
                      <a:pt x="143" y="388"/>
                      <a:pt x="143" y="388"/>
                      <a:pt x="143" y="388"/>
                    </a:cubicBezTo>
                    <a:cubicBezTo>
                      <a:pt x="142" y="389"/>
                      <a:pt x="142" y="390"/>
                      <a:pt x="142" y="391"/>
                    </a:cubicBezTo>
                    <a:cubicBezTo>
                      <a:pt x="142" y="394"/>
                      <a:pt x="144" y="396"/>
                      <a:pt x="146" y="397"/>
                    </a:cubicBezTo>
                    <a:cubicBezTo>
                      <a:pt x="146" y="398"/>
                      <a:pt x="146" y="398"/>
                      <a:pt x="147" y="399"/>
                    </a:cubicBezTo>
                    <a:cubicBezTo>
                      <a:pt x="148" y="400"/>
                      <a:pt x="147" y="403"/>
                      <a:pt x="147" y="405"/>
                    </a:cubicBezTo>
                    <a:cubicBezTo>
                      <a:pt x="147" y="405"/>
                      <a:pt x="147" y="405"/>
                      <a:pt x="147" y="405"/>
                    </a:cubicBezTo>
                    <a:cubicBezTo>
                      <a:pt x="146" y="401"/>
                      <a:pt x="143" y="396"/>
                      <a:pt x="141" y="395"/>
                    </a:cubicBezTo>
                    <a:cubicBezTo>
                      <a:pt x="140" y="394"/>
                      <a:pt x="139" y="394"/>
                      <a:pt x="138" y="394"/>
                    </a:cubicBezTo>
                    <a:cubicBezTo>
                      <a:pt x="138" y="393"/>
                      <a:pt x="138" y="393"/>
                      <a:pt x="138" y="393"/>
                    </a:cubicBezTo>
                    <a:cubicBezTo>
                      <a:pt x="136" y="392"/>
                      <a:pt x="130" y="387"/>
                      <a:pt x="123" y="395"/>
                    </a:cubicBezTo>
                    <a:cubicBezTo>
                      <a:pt x="118" y="401"/>
                      <a:pt x="114" y="401"/>
                      <a:pt x="108" y="401"/>
                    </a:cubicBezTo>
                    <a:cubicBezTo>
                      <a:pt x="106" y="400"/>
                      <a:pt x="106" y="400"/>
                      <a:pt x="106" y="400"/>
                    </a:cubicBezTo>
                    <a:cubicBezTo>
                      <a:pt x="99" y="400"/>
                      <a:pt x="91" y="398"/>
                      <a:pt x="87" y="394"/>
                    </a:cubicBezTo>
                    <a:cubicBezTo>
                      <a:pt x="81" y="387"/>
                      <a:pt x="76" y="390"/>
                      <a:pt x="75" y="391"/>
                    </a:cubicBezTo>
                    <a:cubicBezTo>
                      <a:pt x="74" y="391"/>
                      <a:pt x="69" y="391"/>
                      <a:pt x="64" y="389"/>
                    </a:cubicBezTo>
                    <a:cubicBezTo>
                      <a:pt x="60" y="388"/>
                      <a:pt x="44" y="388"/>
                      <a:pt x="41" y="389"/>
                    </a:cubicBezTo>
                    <a:cubicBezTo>
                      <a:pt x="39" y="389"/>
                      <a:pt x="33" y="388"/>
                      <a:pt x="31" y="386"/>
                    </a:cubicBezTo>
                    <a:cubicBezTo>
                      <a:pt x="29" y="383"/>
                      <a:pt x="25" y="383"/>
                      <a:pt x="22" y="383"/>
                    </a:cubicBezTo>
                    <a:cubicBezTo>
                      <a:pt x="21" y="383"/>
                      <a:pt x="20" y="383"/>
                      <a:pt x="20" y="383"/>
                    </a:cubicBezTo>
                    <a:cubicBezTo>
                      <a:pt x="16" y="383"/>
                      <a:pt x="14" y="382"/>
                      <a:pt x="13" y="381"/>
                    </a:cubicBezTo>
                    <a:cubicBezTo>
                      <a:pt x="11" y="377"/>
                      <a:pt x="4" y="373"/>
                      <a:pt x="3" y="372"/>
                    </a:cubicBezTo>
                    <a:cubicBezTo>
                      <a:pt x="3" y="372"/>
                      <a:pt x="3" y="371"/>
                      <a:pt x="3" y="370"/>
                    </a:cubicBezTo>
                    <a:cubicBezTo>
                      <a:pt x="3" y="366"/>
                      <a:pt x="5" y="365"/>
                      <a:pt x="7" y="363"/>
                    </a:cubicBezTo>
                    <a:close/>
                  </a:path>
                </a:pathLst>
              </a:custGeom>
              <a:solidFill>
                <a:srgbClr val="91B9E3"/>
              </a:solidFill>
              <a:ln>
                <a:noFill/>
              </a:ln>
              <a:extLst/>
            </p:spPr>
            <p:txBody>
              <a:bodyPr/>
              <a:lstStyle/>
              <a:p>
                <a:endParaRPr lang="ca-ES"/>
              </a:p>
            </p:txBody>
          </p:sp>
          <p:sp>
            <p:nvSpPr>
              <p:cNvPr id="28" name="Freeform 7">
                <a:hlinkClick r:id="rId8" action="ppaction://hlinksldjump"/>
              </p:cNvPr>
              <p:cNvSpPr>
                <a:spLocks/>
              </p:cNvSpPr>
              <p:nvPr/>
            </p:nvSpPr>
            <p:spPr bwMode="auto">
              <a:xfrm>
                <a:off x="4717643" y="2671646"/>
                <a:ext cx="1852706" cy="1710485"/>
              </a:xfrm>
              <a:custGeom>
                <a:avLst/>
                <a:gdLst>
                  <a:gd name="T0" fmla="*/ 298 w 456"/>
                  <a:gd name="T1" fmla="*/ 69 h 422"/>
                  <a:gd name="T2" fmla="*/ 275 w 456"/>
                  <a:gd name="T3" fmla="*/ 54 h 422"/>
                  <a:gd name="T4" fmla="*/ 272 w 456"/>
                  <a:gd name="T5" fmla="*/ 72 h 422"/>
                  <a:gd name="T6" fmla="*/ 305 w 456"/>
                  <a:gd name="T7" fmla="*/ 93 h 422"/>
                  <a:gd name="T8" fmla="*/ 343 w 456"/>
                  <a:gd name="T9" fmla="*/ 93 h 422"/>
                  <a:gd name="T10" fmla="*/ 389 w 456"/>
                  <a:gd name="T11" fmla="*/ 82 h 422"/>
                  <a:gd name="T12" fmla="*/ 410 w 456"/>
                  <a:gd name="T13" fmla="*/ 76 h 422"/>
                  <a:gd name="T14" fmla="*/ 415 w 456"/>
                  <a:gd name="T15" fmla="*/ 108 h 422"/>
                  <a:gd name="T16" fmla="*/ 442 w 456"/>
                  <a:gd name="T17" fmla="*/ 122 h 422"/>
                  <a:gd name="T18" fmla="*/ 455 w 456"/>
                  <a:gd name="T19" fmla="*/ 145 h 422"/>
                  <a:gd name="T20" fmla="*/ 431 w 456"/>
                  <a:gd name="T21" fmla="*/ 165 h 422"/>
                  <a:gd name="T22" fmla="*/ 441 w 456"/>
                  <a:gd name="T23" fmla="*/ 186 h 422"/>
                  <a:gd name="T24" fmla="*/ 437 w 456"/>
                  <a:gd name="T25" fmla="*/ 213 h 422"/>
                  <a:gd name="T26" fmla="*/ 425 w 456"/>
                  <a:gd name="T27" fmla="*/ 230 h 422"/>
                  <a:gd name="T28" fmla="*/ 411 w 456"/>
                  <a:gd name="T29" fmla="*/ 250 h 422"/>
                  <a:gd name="T30" fmla="*/ 402 w 456"/>
                  <a:gd name="T31" fmla="*/ 264 h 422"/>
                  <a:gd name="T32" fmla="*/ 380 w 456"/>
                  <a:gd name="T33" fmla="*/ 248 h 422"/>
                  <a:gd name="T34" fmla="*/ 370 w 456"/>
                  <a:gd name="T35" fmla="*/ 275 h 422"/>
                  <a:gd name="T36" fmla="*/ 365 w 456"/>
                  <a:gd name="T37" fmla="*/ 293 h 422"/>
                  <a:gd name="T38" fmla="*/ 330 w 456"/>
                  <a:gd name="T39" fmla="*/ 286 h 422"/>
                  <a:gd name="T40" fmla="*/ 286 w 456"/>
                  <a:gd name="T41" fmla="*/ 290 h 422"/>
                  <a:gd name="T42" fmla="*/ 259 w 456"/>
                  <a:gd name="T43" fmla="*/ 340 h 422"/>
                  <a:gd name="T44" fmla="*/ 219 w 456"/>
                  <a:gd name="T45" fmla="*/ 346 h 422"/>
                  <a:gd name="T46" fmla="*/ 202 w 456"/>
                  <a:gd name="T47" fmla="*/ 316 h 422"/>
                  <a:gd name="T48" fmla="*/ 173 w 456"/>
                  <a:gd name="T49" fmla="*/ 327 h 422"/>
                  <a:gd name="T50" fmla="*/ 190 w 456"/>
                  <a:gd name="T51" fmla="*/ 358 h 422"/>
                  <a:gd name="T52" fmla="*/ 206 w 456"/>
                  <a:gd name="T53" fmla="*/ 365 h 422"/>
                  <a:gd name="T54" fmla="*/ 224 w 456"/>
                  <a:gd name="T55" fmla="*/ 384 h 422"/>
                  <a:gd name="T56" fmla="*/ 196 w 456"/>
                  <a:gd name="T57" fmla="*/ 377 h 422"/>
                  <a:gd name="T58" fmla="*/ 199 w 456"/>
                  <a:gd name="T59" fmla="*/ 406 h 422"/>
                  <a:gd name="T60" fmla="*/ 172 w 456"/>
                  <a:gd name="T61" fmla="*/ 399 h 422"/>
                  <a:gd name="T62" fmla="*/ 144 w 456"/>
                  <a:gd name="T63" fmla="*/ 380 h 422"/>
                  <a:gd name="T64" fmla="*/ 128 w 456"/>
                  <a:gd name="T65" fmla="*/ 413 h 422"/>
                  <a:gd name="T66" fmla="*/ 92 w 456"/>
                  <a:gd name="T67" fmla="*/ 417 h 422"/>
                  <a:gd name="T68" fmla="*/ 75 w 456"/>
                  <a:gd name="T69" fmla="*/ 408 h 422"/>
                  <a:gd name="T70" fmla="*/ 61 w 456"/>
                  <a:gd name="T71" fmla="*/ 415 h 422"/>
                  <a:gd name="T72" fmla="*/ 42 w 456"/>
                  <a:gd name="T73" fmla="*/ 422 h 422"/>
                  <a:gd name="T74" fmla="*/ 36 w 456"/>
                  <a:gd name="T75" fmla="*/ 408 h 422"/>
                  <a:gd name="T76" fmla="*/ 12 w 456"/>
                  <a:gd name="T77" fmla="*/ 388 h 422"/>
                  <a:gd name="T78" fmla="*/ 1 w 456"/>
                  <a:gd name="T79" fmla="*/ 359 h 422"/>
                  <a:gd name="T80" fmla="*/ 34 w 456"/>
                  <a:gd name="T81" fmla="*/ 359 h 422"/>
                  <a:gd name="T82" fmla="*/ 63 w 456"/>
                  <a:gd name="T83" fmla="*/ 353 h 422"/>
                  <a:gd name="T84" fmla="*/ 64 w 456"/>
                  <a:gd name="T85" fmla="*/ 340 h 422"/>
                  <a:gd name="T86" fmla="*/ 71 w 456"/>
                  <a:gd name="T87" fmla="*/ 330 h 422"/>
                  <a:gd name="T88" fmla="*/ 69 w 456"/>
                  <a:gd name="T89" fmla="*/ 299 h 422"/>
                  <a:gd name="T90" fmla="*/ 76 w 456"/>
                  <a:gd name="T91" fmla="*/ 275 h 422"/>
                  <a:gd name="T92" fmla="*/ 72 w 456"/>
                  <a:gd name="T93" fmla="*/ 257 h 422"/>
                  <a:gd name="T94" fmla="*/ 55 w 456"/>
                  <a:gd name="T95" fmla="*/ 249 h 422"/>
                  <a:gd name="T96" fmla="*/ 47 w 456"/>
                  <a:gd name="T97" fmla="*/ 222 h 422"/>
                  <a:gd name="T98" fmla="*/ 39 w 456"/>
                  <a:gd name="T99" fmla="*/ 189 h 422"/>
                  <a:gd name="T100" fmla="*/ 36 w 456"/>
                  <a:gd name="T101" fmla="*/ 158 h 422"/>
                  <a:gd name="T102" fmla="*/ 56 w 456"/>
                  <a:gd name="T103" fmla="*/ 128 h 422"/>
                  <a:gd name="T104" fmla="*/ 45 w 456"/>
                  <a:gd name="T105" fmla="*/ 102 h 422"/>
                  <a:gd name="T106" fmla="*/ 50 w 456"/>
                  <a:gd name="T107" fmla="*/ 94 h 422"/>
                  <a:gd name="T108" fmla="*/ 74 w 456"/>
                  <a:gd name="T109" fmla="*/ 79 h 422"/>
                  <a:gd name="T110" fmla="*/ 110 w 456"/>
                  <a:gd name="T111" fmla="*/ 72 h 422"/>
                  <a:gd name="T112" fmla="*/ 156 w 456"/>
                  <a:gd name="T113" fmla="*/ 35 h 422"/>
                  <a:gd name="T114" fmla="*/ 194 w 456"/>
                  <a:gd name="T115" fmla="*/ 18 h 422"/>
                  <a:gd name="T116" fmla="*/ 242 w 456"/>
                  <a:gd name="T117" fmla="*/ 3 h 422"/>
                  <a:gd name="T118" fmla="*/ 304 w 456"/>
                  <a:gd name="T119" fmla="*/ 16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56" h="422">
                    <a:moveTo>
                      <a:pt x="290" y="51"/>
                    </a:moveTo>
                    <a:cubicBezTo>
                      <a:pt x="292" y="52"/>
                      <a:pt x="294" y="53"/>
                      <a:pt x="296" y="53"/>
                    </a:cubicBezTo>
                    <a:cubicBezTo>
                      <a:pt x="297" y="53"/>
                      <a:pt x="298" y="53"/>
                      <a:pt x="299" y="53"/>
                    </a:cubicBezTo>
                    <a:cubicBezTo>
                      <a:pt x="299" y="54"/>
                      <a:pt x="298" y="55"/>
                      <a:pt x="298" y="55"/>
                    </a:cubicBezTo>
                    <a:cubicBezTo>
                      <a:pt x="297" y="59"/>
                      <a:pt x="296" y="64"/>
                      <a:pt x="301" y="67"/>
                    </a:cubicBezTo>
                    <a:cubicBezTo>
                      <a:pt x="301" y="67"/>
                      <a:pt x="302" y="68"/>
                      <a:pt x="303" y="68"/>
                    </a:cubicBezTo>
                    <a:cubicBezTo>
                      <a:pt x="302" y="69"/>
                      <a:pt x="300" y="69"/>
                      <a:pt x="298" y="69"/>
                    </a:cubicBezTo>
                    <a:cubicBezTo>
                      <a:pt x="293" y="70"/>
                      <a:pt x="288" y="70"/>
                      <a:pt x="287" y="73"/>
                    </a:cubicBezTo>
                    <a:cubicBezTo>
                      <a:pt x="286" y="74"/>
                      <a:pt x="285" y="75"/>
                      <a:pt x="284" y="76"/>
                    </a:cubicBezTo>
                    <a:cubicBezTo>
                      <a:pt x="284" y="76"/>
                      <a:pt x="283" y="75"/>
                      <a:pt x="283" y="75"/>
                    </a:cubicBezTo>
                    <a:cubicBezTo>
                      <a:pt x="284" y="73"/>
                      <a:pt x="284" y="73"/>
                      <a:pt x="284" y="73"/>
                    </a:cubicBezTo>
                    <a:cubicBezTo>
                      <a:pt x="285" y="71"/>
                      <a:pt x="286" y="70"/>
                      <a:pt x="287" y="69"/>
                    </a:cubicBezTo>
                    <a:cubicBezTo>
                      <a:pt x="289" y="66"/>
                      <a:pt x="290" y="64"/>
                      <a:pt x="287" y="60"/>
                    </a:cubicBezTo>
                    <a:cubicBezTo>
                      <a:pt x="283" y="55"/>
                      <a:pt x="279" y="53"/>
                      <a:pt x="275" y="54"/>
                    </a:cubicBezTo>
                    <a:cubicBezTo>
                      <a:pt x="274" y="54"/>
                      <a:pt x="273" y="55"/>
                      <a:pt x="272" y="55"/>
                    </a:cubicBezTo>
                    <a:cubicBezTo>
                      <a:pt x="269" y="55"/>
                      <a:pt x="265" y="55"/>
                      <a:pt x="263" y="58"/>
                    </a:cubicBezTo>
                    <a:cubicBezTo>
                      <a:pt x="262" y="59"/>
                      <a:pt x="262" y="60"/>
                      <a:pt x="262" y="61"/>
                    </a:cubicBezTo>
                    <a:cubicBezTo>
                      <a:pt x="262" y="62"/>
                      <a:pt x="262" y="63"/>
                      <a:pt x="262" y="63"/>
                    </a:cubicBezTo>
                    <a:cubicBezTo>
                      <a:pt x="263" y="66"/>
                      <a:pt x="263" y="70"/>
                      <a:pt x="269" y="71"/>
                    </a:cubicBezTo>
                    <a:cubicBezTo>
                      <a:pt x="271" y="71"/>
                      <a:pt x="271" y="71"/>
                      <a:pt x="271" y="71"/>
                    </a:cubicBezTo>
                    <a:cubicBezTo>
                      <a:pt x="271" y="72"/>
                      <a:pt x="272" y="72"/>
                      <a:pt x="272" y="72"/>
                    </a:cubicBezTo>
                    <a:cubicBezTo>
                      <a:pt x="271" y="74"/>
                      <a:pt x="270" y="77"/>
                      <a:pt x="273" y="80"/>
                    </a:cubicBezTo>
                    <a:cubicBezTo>
                      <a:pt x="275" y="82"/>
                      <a:pt x="282" y="87"/>
                      <a:pt x="287" y="86"/>
                    </a:cubicBezTo>
                    <a:cubicBezTo>
                      <a:pt x="287" y="85"/>
                      <a:pt x="288" y="85"/>
                      <a:pt x="289" y="84"/>
                    </a:cubicBezTo>
                    <a:cubicBezTo>
                      <a:pt x="290" y="84"/>
                      <a:pt x="291" y="83"/>
                      <a:pt x="292" y="84"/>
                    </a:cubicBezTo>
                    <a:cubicBezTo>
                      <a:pt x="292" y="85"/>
                      <a:pt x="293" y="86"/>
                      <a:pt x="293" y="87"/>
                    </a:cubicBezTo>
                    <a:cubicBezTo>
                      <a:pt x="294" y="90"/>
                      <a:pt x="296" y="94"/>
                      <a:pt x="299" y="95"/>
                    </a:cubicBezTo>
                    <a:cubicBezTo>
                      <a:pt x="301" y="95"/>
                      <a:pt x="303" y="95"/>
                      <a:pt x="305" y="93"/>
                    </a:cubicBezTo>
                    <a:cubicBezTo>
                      <a:pt x="308" y="91"/>
                      <a:pt x="311" y="88"/>
                      <a:pt x="313" y="88"/>
                    </a:cubicBezTo>
                    <a:cubicBezTo>
                      <a:pt x="313" y="89"/>
                      <a:pt x="313" y="90"/>
                      <a:pt x="313" y="91"/>
                    </a:cubicBezTo>
                    <a:cubicBezTo>
                      <a:pt x="312" y="93"/>
                      <a:pt x="312" y="98"/>
                      <a:pt x="319" y="99"/>
                    </a:cubicBezTo>
                    <a:cubicBezTo>
                      <a:pt x="320" y="100"/>
                      <a:pt x="320" y="100"/>
                      <a:pt x="320" y="100"/>
                    </a:cubicBezTo>
                    <a:cubicBezTo>
                      <a:pt x="326" y="101"/>
                      <a:pt x="328" y="101"/>
                      <a:pt x="333" y="97"/>
                    </a:cubicBezTo>
                    <a:cubicBezTo>
                      <a:pt x="335" y="96"/>
                      <a:pt x="335" y="96"/>
                      <a:pt x="335" y="96"/>
                    </a:cubicBezTo>
                    <a:cubicBezTo>
                      <a:pt x="339" y="93"/>
                      <a:pt x="339" y="93"/>
                      <a:pt x="343" y="93"/>
                    </a:cubicBezTo>
                    <a:cubicBezTo>
                      <a:pt x="344" y="93"/>
                      <a:pt x="345" y="93"/>
                      <a:pt x="346" y="93"/>
                    </a:cubicBezTo>
                    <a:cubicBezTo>
                      <a:pt x="349" y="94"/>
                      <a:pt x="351" y="94"/>
                      <a:pt x="356" y="91"/>
                    </a:cubicBezTo>
                    <a:cubicBezTo>
                      <a:pt x="361" y="87"/>
                      <a:pt x="364" y="86"/>
                      <a:pt x="368" y="88"/>
                    </a:cubicBezTo>
                    <a:cubicBezTo>
                      <a:pt x="371" y="89"/>
                      <a:pt x="373" y="89"/>
                      <a:pt x="376" y="90"/>
                    </a:cubicBezTo>
                    <a:cubicBezTo>
                      <a:pt x="377" y="90"/>
                      <a:pt x="378" y="90"/>
                      <a:pt x="380" y="90"/>
                    </a:cubicBezTo>
                    <a:cubicBezTo>
                      <a:pt x="382" y="91"/>
                      <a:pt x="387" y="91"/>
                      <a:pt x="389" y="88"/>
                    </a:cubicBezTo>
                    <a:cubicBezTo>
                      <a:pt x="390" y="87"/>
                      <a:pt x="390" y="85"/>
                      <a:pt x="389" y="82"/>
                    </a:cubicBezTo>
                    <a:cubicBezTo>
                      <a:pt x="390" y="83"/>
                      <a:pt x="391" y="82"/>
                      <a:pt x="392" y="82"/>
                    </a:cubicBezTo>
                    <a:cubicBezTo>
                      <a:pt x="393" y="82"/>
                      <a:pt x="393" y="82"/>
                      <a:pt x="393" y="82"/>
                    </a:cubicBezTo>
                    <a:cubicBezTo>
                      <a:pt x="395" y="82"/>
                      <a:pt x="396" y="82"/>
                      <a:pt x="399" y="81"/>
                    </a:cubicBezTo>
                    <a:cubicBezTo>
                      <a:pt x="401" y="79"/>
                      <a:pt x="402" y="78"/>
                      <a:pt x="402" y="77"/>
                    </a:cubicBezTo>
                    <a:cubicBezTo>
                      <a:pt x="402" y="76"/>
                      <a:pt x="402" y="76"/>
                      <a:pt x="407" y="75"/>
                    </a:cubicBezTo>
                    <a:cubicBezTo>
                      <a:pt x="409" y="75"/>
                      <a:pt x="411" y="75"/>
                      <a:pt x="413" y="75"/>
                    </a:cubicBezTo>
                    <a:cubicBezTo>
                      <a:pt x="412" y="75"/>
                      <a:pt x="411" y="75"/>
                      <a:pt x="410" y="76"/>
                    </a:cubicBezTo>
                    <a:cubicBezTo>
                      <a:pt x="407" y="76"/>
                      <a:pt x="400" y="78"/>
                      <a:pt x="401" y="84"/>
                    </a:cubicBezTo>
                    <a:cubicBezTo>
                      <a:pt x="402" y="87"/>
                      <a:pt x="403" y="91"/>
                      <a:pt x="406" y="93"/>
                    </a:cubicBezTo>
                    <a:cubicBezTo>
                      <a:pt x="407" y="93"/>
                      <a:pt x="408" y="94"/>
                      <a:pt x="409" y="94"/>
                    </a:cubicBezTo>
                    <a:cubicBezTo>
                      <a:pt x="410" y="94"/>
                      <a:pt x="412" y="95"/>
                      <a:pt x="413" y="95"/>
                    </a:cubicBezTo>
                    <a:cubicBezTo>
                      <a:pt x="413" y="96"/>
                      <a:pt x="412" y="97"/>
                      <a:pt x="412" y="97"/>
                    </a:cubicBezTo>
                    <a:cubicBezTo>
                      <a:pt x="411" y="101"/>
                      <a:pt x="410" y="105"/>
                      <a:pt x="412" y="107"/>
                    </a:cubicBezTo>
                    <a:cubicBezTo>
                      <a:pt x="412" y="108"/>
                      <a:pt x="414" y="108"/>
                      <a:pt x="415" y="108"/>
                    </a:cubicBezTo>
                    <a:cubicBezTo>
                      <a:pt x="417" y="107"/>
                      <a:pt x="419" y="108"/>
                      <a:pt x="420" y="108"/>
                    </a:cubicBezTo>
                    <a:cubicBezTo>
                      <a:pt x="419" y="111"/>
                      <a:pt x="418" y="117"/>
                      <a:pt x="421" y="119"/>
                    </a:cubicBezTo>
                    <a:cubicBezTo>
                      <a:pt x="421" y="119"/>
                      <a:pt x="422" y="120"/>
                      <a:pt x="422" y="121"/>
                    </a:cubicBezTo>
                    <a:cubicBezTo>
                      <a:pt x="424" y="123"/>
                      <a:pt x="426" y="128"/>
                      <a:pt x="432" y="128"/>
                    </a:cubicBezTo>
                    <a:cubicBezTo>
                      <a:pt x="436" y="128"/>
                      <a:pt x="439" y="125"/>
                      <a:pt x="441" y="123"/>
                    </a:cubicBezTo>
                    <a:cubicBezTo>
                      <a:pt x="441" y="122"/>
                      <a:pt x="441" y="122"/>
                      <a:pt x="442" y="122"/>
                    </a:cubicBezTo>
                    <a:cubicBezTo>
                      <a:pt x="442" y="122"/>
                      <a:pt x="442" y="122"/>
                      <a:pt x="442" y="122"/>
                    </a:cubicBezTo>
                    <a:cubicBezTo>
                      <a:pt x="442" y="123"/>
                      <a:pt x="444" y="126"/>
                      <a:pt x="447" y="126"/>
                    </a:cubicBezTo>
                    <a:cubicBezTo>
                      <a:pt x="449" y="126"/>
                      <a:pt x="450" y="126"/>
                      <a:pt x="451" y="126"/>
                    </a:cubicBezTo>
                    <a:cubicBezTo>
                      <a:pt x="450" y="128"/>
                      <a:pt x="448" y="130"/>
                      <a:pt x="449" y="132"/>
                    </a:cubicBezTo>
                    <a:cubicBezTo>
                      <a:pt x="449" y="133"/>
                      <a:pt x="449" y="133"/>
                      <a:pt x="449" y="134"/>
                    </a:cubicBezTo>
                    <a:cubicBezTo>
                      <a:pt x="450" y="136"/>
                      <a:pt x="451" y="140"/>
                      <a:pt x="455" y="142"/>
                    </a:cubicBezTo>
                    <a:cubicBezTo>
                      <a:pt x="455" y="142"/>
                      <a:pt x="456" y="143"/>
                      <a:pt x="456" y="144"/>
                    </a:cubicBezTo>
                    <a:cubicBezTo>
                      <a:pt x="455" y="144"/>
                      <a:pt x="455" y="144"/>
                      <a:pt x="455" y="145"/>
                    </a:cubicBezTo>
                    <a:cubicBezTo>
                      <a:pt x="453" y="146"/>
                      <a:pt x="454" y="149"/>
                      <a:pt x="455" y="152"/>
                    </a:cubicBezTo>
                    <a:cubicBezTo>
                      <a:pt x="455" y="152"/>
                      <a:pt x="454" y="152"/>
                      <a:pt x="452" y="152"/>
                    </a:cubicBezTo>
                    <a:cubicBezTo>
                      <a:pt x="449" y="152"/>
                      <a:pt x="447" y="154"/>
                      <a:pt x="446" y="158"/>
                    </a:cubicBezTo>
                    <a:cubicBezTo>
                      <a:pt x="446" y="160"/>
                      <a:pt x="447" y="163"/>
                      <a:pt x="449" y="164"/>
                    </a:cubicBezTo>
                    <a:cubicBezTo>
                      <a:pt x="449" y="165"/>
                      <a:pt x="448" y="167"/>
                      <a:pt x="446" y="168"/>
                    </a:cubicBezTo>
                    <a:cubicBezTo>
                      <a:pt x="445" y="168"/>
                      <a:pt x="442" y="166"/>
                      <a:pt x="440" y="166"/>
                    </a:cubicBezTo>
                    <a:cubicBezTo>
                      <a:pt x="437" y="164"/>
                      <a:pt x="433" y="162"/>
                      <a:pt x="431" y="165"/>
                    </a:cubicBezTo>
                    <a:cubicBezTo>
                      <a:pt x="430" y="168"/>
                      <a:pt x="429" y="170"/>
                      <a:pt x="430" y="172"/>
                    </a:cubicBezTo>
                    <a:cubicBezTo>
                      <a:pt x="431" y="174"/>
                      <a:pt x="432" y="175"/>
                      <a:pt x="434" y="176"/>
                    </a:cubicBezTo>
                    <a:cubicBezTo>
                      <a:pt x="434" y="176"/>
                      <a:pt x="434" y="176"/>
                      <a:pt x="434" y="176"/>
                    </a:cubicBezTo>
                    <a:cubicBezTo>
                      <a:pt x="434" y="176"/>
                      <a:pt x="434" y="176"/>
                      <a:pt x="434" y="176"/>
                    </a:cubicBezTo>
                    <a:cubicBezTo>
                      <a:pt x="433" y="178"/>
                      <a:pt x="431" y="180"/>
                      <a:pt x="433" y="183"/>
                    </a:cubicBezTo>
                    <a:cubicBezTo>
                      <a:pt x="433" y="184"/>
                      <a:pt x="435" y="185"/>
                      <a:pt x="437" y="186"/>
                    </a:cubicBezTo>
                    <a:cubicBezTo>
                      <a:pt x="438" y="186"/>
                      <a:pt x="439" y="186"/>
                      <a:pt x="441" y="186"/>
                    </a:cubicBezTo>
                    <a:cubicBezTo>
                      <a:pt x="444" y="187"/>
                      <a:pt x="447" y="187"/>
                      <a:pt x="448" y="189"/>
                    </a:cubicBezTo>
                    <a:cubicBezTo>
                      <a:pt x="449" y="191"/>
                      <a:pt x="448" y="196"/>
                      <a:pt x="447" y="197"/>
                    </a:cubicBezTo>
                    <a:cubicBezTo>
                      <a:pt x="446" y="197"/>
                      <a:pt x="445" y="199"/>
                      <a:pt x="444" y="200"/>
                    </a:cubicBezTo>
                    <a:cubicBezTo>
                      <a:pt x="443" y="201"/>
                      <a:pt x="442" y="202"/>
                      <a:pt x="442" y="202"/>
                    </a:cubicBezTo>
                    <a:cubicBezTo>
                      <a:pt x="442" y="202"/>
                      <a:pt x="441" y="202"/>
                      <a:pt x="441" y="202"/>
                    </a:cubicBezTo>
                    <a:cubicBezTo>
                      <a:pt x="440" y="203"/>
                      <a:pt x="437" y="204"/>
                      <a:pt x="437" y="207"/>
                    </a:cubicBezTo>
                    <a:cubicBezTo>
                      <a:pt x="436" y="210"/>
                      <a:pt x="437" y="211"/>
                      <a:pt x="437" y="213"/>
                    </a:cubicBezTo>
                    <a:cubicBezTo>
                      <a:pt x="437" y="213"/>
                      <a:pt x="437" y="213"/>
                      <a:pt x="437" y="213"/>
                    </a:cubicBezTo>
                    <a:cubicBezTo>
                      <a:pt x="438" y="214"/>
                      <a:pt x="436" y="217"/>
                      <a:pt x="435" y="218"/>
                    </a:cubicBezTo>
                    <a:cubicBezTo>
                      <a:pt x="435" y="218"/>
                      <a:pt x="435" y="218"/>
                      <a:pt x="434" y="218"/>
                    </a:cubicBezTo>
                    <a:cubicBezTo>
                      <a:pt x="432" y="219"/>
                      <a:pt x="429" y="219"/>
                      <a:pt x="427" y="222"/>
                    </a:cubicBezTo>
                    <a:cubicBezTo>
                      <a:pt x="426" y="225"/>
                      <a:pt x="427" y="227"/>
                      <a:pt x="428" y="228"/>
                    </a:cubicBezTo>
                    <a:cubicBezTo>
                      <a:pt x="428" y="228"/>
                      <a:pt x="428" y="228"/>
                      <a:pt x="428" y="229"/>
                    </a:cubicBezTo>
                    <a:cubicBezTo>
                      <a:pt x="427" y="229"/>
                      <a:pt x="426" y="230"/>
                      <a:pt x="425" y="230"/>
                    </a:cubicBezTo>
                    <a:cubicBezTo>
                      <a:pt x="423" y="231"/>
                      <a:pt x="421" y="232"/>
                      <a:pt x="420" y="234"/>
                    </a:cubicBezTo>
                    <a:cubicBezTo>
                      <a:pt x="420" y="235"/>
                      <a:pt x="420" y="236"/>
                      <a:pt x="421" y="238"/>
                    </a:cubicBezTo>
                    <a:cubicBezTo>
                      <a:pt x="422" y="239"/>
                      <a:pt x="422" y="241"/>
                      <a:pt x="423" y="243"/>
                    </a:cubicBezTo>
                    <a:cubicBezTo>
                      <a:pt x="423" y="244"/>
                      <a:pt x="423" y="246"/>
                      <a:pt x="424" y="247"/>
                    </a:cubicBezTo>
                    <a:cubicBezTo>
                      <a:pt x="424" y="247"/>
                      <a:pt x="424" y="247"/>
                      <a:pt x="424" y="247"/>
                    </a:cubicBezTo>
                    <a:cubicBezTo>
                      <a:pt x="422" y="248"/>
                      <a:pt x="421" y="248"/>
                      <a:pt x="419" y="248"/>
                    </a:cubicBezTo>
                    <a:cubicBezTo>
                      <a:pt x="416" y="248"/>
                      <a:pt x="414" y="249"/>
                      <a:pt x="411" y="250"/>
                    </a:cubicBezTo>
                    <a:cubicBezTo>
                      <a:pt x="409" y="251"/>
                      <a:pt x="408" y="252"/>
                      <a:pt x="408" y="253"/>
                    </a:cubicBezTo>
                    <a:cubicBezTo>
                      <a:pt x="407" y="255"/>
                      <a:pt x="408" y="257"/>
                      <a:pt x="409" y="259"/>
                    </a:cubicBezTo>
                    <a:cubicBezTo>
                      <a:pt x="409" y="259"/>
                      <a:pt x="410" y="260"/>
                      <a:pt x="410" y="261"/>
                    </a:cubicBezTo>
                    <a:cubicBezTo>
                      <a:pt x="410" y="265"/>
                      <a:pt x="409" y="266"/>
                      <a:pt x="409" y="266"/>
                    </a:cubicBezTo>
                    <a:cubicBezTo>
                      <a:pt x="407" y="267"/>
                      <a:pt x="404" y="268"/>
                      <a:pt x="403" y="268"/>
                    </a:cubicBezTo>
                    <a:cubicBezTo>
                      <a:pt x="403" y="268"/>
                      <a:pt x="403" y="268"/>
                      <a:pt x="403" y="268"/>
                    </a:cubicBezTo>
                    <a:cubicBezTo>
                      <a:pt x="403" y="267"/>
                      <a:pt x="402" y="266"/>
                      <a:pt x="402" y="264"/>
                    </a:cubicBezTo>
                    <a:cubicBezTo>
                      <a:pt x="401" y="263"/>
                      <a:pt x="401" y="263"/>
                      <a:pt x="401" y="262"/>
                    </a:cubicBezTo>
                    <a:cubicBezTo>
                      <a:pt x="401" y="261"/>
                      <a:pt x="401" y="260"/>
                      <a:pt x="401" y="259"/>
                    </a:cubicBezTo>
                    <a:cubicBezTo>
                      <a:pt x="400" y="256"/>
                      <a:pt x="399" y="254"/>
                      <a:pt x="398" y="252"/>
                    </a:cubicBezTo>
                    <a:cubicBezTo>
                      <a:pt x="396" y="249"/>
                      <a:pt x="393" y="250"/>
                      <a:pt x="390" y="251"/>
                    </a:cubicBezTo>
                    <a:cubicBezTo>
                      <a:pt x="387" y="251"/>
                      <a:pt x="384" y="252"/>
                      <a:pt x="382" y="252"/>
                    </a:cubicBezTo>
                    <a:cubicBezTo>
                      <a:pt x="382" y="252"/>
                      <a:pt x="382" y="252"/>
                      <a:pt x="381" y="252"/>
                    </a:cubicBezTo>
                    <a:cubicBezTo>
                      <a:pt x="381" y="250"/>
                      <a:pt x="381" y="249"/>
                      <a:pt x="380" y="248"/>
                    </a:cubicBezTo>
                    <a:cubicBezTo>
                      <a:pt x="378" y="246"/>
                      <a:pt x="377" y="246"/>
                      <a:pt x="375" y="246"/>
                    </a:cubicBezTo>
                    <a:cubicBezTo>
                      <a:pt x="373" y="246"/>
                      <a:pt x="372" y="248"/>
                      <a:pt x="371" y="250"/>
                    </a:cubicBezTo>
                    <a:cubicBezTo>
                      <a:pt x="370" y="251"/>
                      <a:pt x="370" y="252"/>
                      <a:pt x="369" y="253"/>
                    </a:cubicBezTo>
                    <a:cubicBezTo>
                      <a:pt x="367" y="255"/>
                      <a:pt x="366" y="257"/>
                      <a:pt x="366" y="259"/>
                    </a:cubicBezTo>
                    <a:cubicBezTo>
                      <a:pt x="366" y="260"/>
                      <a:pt x="366" y="261"/>
                      <a:pt x="366" y="261"/>
                    </a:cubicBezTo>
                    <a:cubicBezTo>
                      <a:pt x="366" y="263"/>
                      <a:pt x="366" y="265"/>
                      <a:pt x="366" y="267"/>
                    </a:cubicBezTo>
                    <a:cubicBezTo>
                      <a:pt x="366" y="272"/>
                      <a:pt x="368" y="273"/>
                      <a:pt x="370" y="275"/>
                    </a:cubicBezTo>
                    <a:cubicBezTo>
                      <a:pt x="370" y="275"/>
                      <a:pt x="370" y="275"/>
                      <a:pt x="370" y="275"/>
                    </a:cubicBezTo>
                    <a:cubicBezTo>
                      <a:pt x="371" y="276"/>
                      <a:pt x="371" y="280"/>
                      <a:pt x="371" y="281"/>
                    </a:cubicBezTo>
                    <a:cubicBezTo>
                      <a:pt x="371" y="282"/>
                      <a:pt x="370" y="282"/>
                      <a:pt x="369" y="282"/>
                    </a:cubicBezTo>
                    <a:cubicBezTo>
                      <a:pt x="368" y="283"/>
                      <a:pt x="368" y="283"/>
                      <a:pt x="367" y="283"/>
                    </a:cubicBezTo>
                    <a:cubicBezTo>
                      <a:pt x="363" y="285"/>
                      <a:pt x="364" y="289"/>
                      <a:pt x="364" y="290"/>
                    </a:cubicBezTo>
                    <a:cubicBezTo>
                      <a:pt x="364" y="291"/>
                      <a:pt x="365" y="292"/>
                      <a:pt x="365" y="293"/>
                    </a:cubicBezTo>
                    <a:cubicBezTo>
                      <a:pt x="365" y="293"/>
                      <a:pt x="365" y="293"/>
                      <a:pt x="365" y="293"/>
                    </a:cubicBezTo>
                    <a:cubicBezTo>
                      <a:pt x="364" y="293"/>
                      <a:pt x="364" y="293"/>
                      <a:pt x="363" y="293"/>
                    </a:cubicBezTo>
                    <a:cubicBezTo>
                      <a:pt x="362" y="293"/>
                      <a:pt x="361" y="293"/>
                      <a:pt x="360" y="293"/>
                    </a:cubicBezTo>
                    <a:cubicBezTo>
                      <a:pt x="359" y="293"/>
                      <a:pt x="358" y="293"/>
                      <a:pt x="357" y="293"/>
                    </a:cubicBezTo>
                    <a:cubicBezTo>
                      <a:pt x="355" y="293"/>
                      <a:pt x="353" y="293"/>
                      <a:pt x="351" y="294"/>
                    </a:cubicBezTo>
                    <a:cubicBezTo>
                      <a:pt x="350" y="292"/>
                      <a:pt x="350" y="291"/>
                      <a:pt x="348" y="289"/>
                    </a:cubicBezTo>
                    <a:cubicBezTo>
                      <a:pt x="346" y="287"/>
                      <a:pt x="344" y="285"/>
                      <a:pt x="341" y="286"/>
                    </a:cubicBezTo>
                    <a:cubicBezTo>
                      <a:pt x="338" y="285"/>
                      <a:pt x="335" y="285"/>
                      <a:pt x="330" y="286"/>
                    </a:cubicBezTo>
                    <a:cubicBezTo>
                      <a:pt x="329" y="286"/>
                      <a:pt x="328" y="286"/>
                      <a:pt x="328" y="287"/>
                    </a:cubicBezTo>
                    <a:cubicBezTo>
                      <a:pt x="326" y="286"/>
                      <a:pt x="320" y="286"/>
                      <a:pt x="316" y="290"/>
                    </a:cubicBezTo>
                    <a:cubicBezTo>
                      <a:pt x="315" y="291"/>
                      <a:pt x="314" y="291"/>
                      <a:pt x="313" y="290"/>
                    </a:cubicBezTo>
                    <a:cubicBezTo>
                      <a:pt x="311" y="290"/>
                      <a:pt x="310" y="289"/>
                      <a:pt x="308" y="289"/>
                    </a:cubicBezTo>
                    <a:cubicBezTo>
                      <a:pt x="305" y="288"/>
                      <a:pt x="303" y="288"/>
                      <a:pt x="302" y="288"/>
                    </a:cubicBezTo>
                    <a:cubicBezTo>
                      <a:pt x="300" y="288"/>
                      <a:pt x="299" y="288"/>
                      <a:pt x="299" y="288"/>
                    </a:cubicBezTo>
                    <a:cubicBezTo>
                      <a:pt x="296" y="285"/>
                      <a:pt x="289" y="289"/>
                      <a:pt x="286" y="290"/>
                    </a:cubicBezTo>
                    <a:cubicBezTo>
                      <a:pt x="285" y="291"/>
                      <a:pt x="281" y="293"/>
                      <a:pt x="281" y="312"/>
                    </a:cubicBezTo>
                    <a:cubicBezTo>
                      <a:pt x="281" y="315"/>
                      <a:pt x="277" y="317"/>
                      <a:pt x="277" y="317"/>
                    </a:cubicBezTo>
                    <a:cubicBezTo>
                      <a:pt x="274" y="317"/>
                      <a:pt x="270" y="320"/>
                      <a:pt x="270" y="323"/>
                    </a:cubicBezTo>
                    <a:cubicBezTo>
                      <a:pt x="270" y="324"/>
                      <a:pt x="269" y="325"/>
                      <a:pt x="268" y="326"/>
                    </a:cubicBezTo>
                    <a:cubicBezTo>
                      <a:pt x="266" y="327"/>
                      <a:pt x="265" y="329"/>
                      <a:pt x="264" y="331"/>
                    </a:cubicBezTo>
                    <a:cubicBezTo>
                      <a:pt x="263" y="332"/>
                      <a:pt x="263" y="333"/>
                      <a:pt x="262" y="334"/>
                    </a:cubicBezTo>
                    <a:cubicBezTo>
                      <a:pt x="261" y="335"/>
                      <a:pt x="260" y="337"/>
                      <a:pt x="259" y="340"/>
                    </a:cubicBezTo>
                    <a:cubicBezTo>
                      <a:pt x="258" y="343"/>
                      <a:pt x="259" y="347"/>
                      <a:pt x="260" y="350"/>
                    </a:cubicBezTo>
                    <a:cubicBezTo>
                      <a:pt x="260" y="350"/>
                      <a:pt x="260" y="351"/>
                      <a:pt x="261" y="351"/>
                    </a:cubicBezTo>
                    <a:cubicBezTo>
                      <a:pt x="258" y="351"/>
                      <a:pt x="256" y="351"/>
                      <a:pt x="254" y="353"/>
                    </a:cubicBezTo>
                    <a:cubicBezTo>
                      <a:pt x="254" y="354"/>
                      <a:pt x="249" y="356"/>
                      <a:pt x="246" y="356"/>
                    </a:cubicBezTo>
                    <a:cubicBezTo>
                      <a:pt x="244" y="356"/>
                      <a:pt x="242" y="355"/>
                      <a:pt x="240" y="351"/>
                    </a:cubicBezTo>
                    <a:cubicBezTo>
                      <a:pt x="237" y="346"/>
                      <a:pt x="232" y="345"/>
                      <a:pt x="224" y="349"/>
                    </a:cubicBezTo>
                    <a:cubicBezTo>
                      <a:pt x="223" y="349"/>
                      <a:pt x="221" y="348"/>
                      <a:pt x="219" y="346"/>
                    </a:cubicBezTo>
                    <a:cubicBezTo>
                      <a:pt x="218" y="344"/>
                      <a:pt x="216" y="340"/>
                      <a:pt x="213" y="338"/>
                    </a:cubicBezTo>
                    <a:cubicBezTo>
                      <a:pt x="211" y="337"/>
                      <a:pt x="211" y="337"/>
                      <a:pt x="211" y="337"/>
                    </a:cubicBezTo>
                    <a:cubicBezTo>
                      <a:pt x="210" y="336"/>
                      <a:pt x="206" y="334"/>
                      <a:pt x="205" y="333"/>
                    </a:cubicBezTo>
                    <a:cubicBezTo>
                      <a:pt x="205" y="332"/>
                      <a:pt x="205" y="331"/>
                      <a:pt x="206" y="330"/>
                    </a:cubicBezTo>
                    <a:cubicBezTo>
                      <a:pt x="206" y="328"/>
                      <a:pt x="207" y="326"/>
                      <a:pt x="207" y="325"/>
                    </a:cubicBezTo>
                    <a:cubicBezTo>
                      <a:pt x="207" y="321"/>
                      <a:pt x="206" y="319"/>
                      <a:pt x="204" y="318"/>
                    </a:cubicBezTo>
                    <a:cubicBezTo>
                      <a:pt x="203" y="317"/>
                      <a:pt x="203" y="317"/>
                      <a:pt x="202" y="316"/>
                    </a:cubicBezTo>
                    <a:cubicBezTo>
                      <a:pt x="201" y="315"/>
                      <a:pt x="200" y="314"/>
                      <a:pt x="199" y="314"/>
                    </a:cubicBezTo>
                    <a:cubicBezTo>
                      <a:pt x="196" y="314"/>
                      <a:pt x="194" y="316"/>
                      <a:pt x="192" y="318"/>
                    </a:cubicBezTo>
                    <a:cubicBezTo>
                      <a:pt x="191" y="319"/>
                      <a:pt x="191" y="319"/>
                      <a:pt x="191" y="319"/>
                    </a:cubicBezTo>
                    <a:cubicBezTo>
                      <a:pt x="190" y="319"/>
                      <a:pt x="188" y="319"/>
                      <a:pt x="187" y="319"/>
                    </a:cubicBezTo>
                    <a:cubicBezTo>
                      <a:pt x="186" y="318"/>
                      <a:pt x="185" y="318"/>
                      <a:pt x="183" y="318"/>
                    </a:cubicBezTo>
                    <a:cubicBezTo>
                      <a:pt x="181" y="318"/>
                      <a:pt x="179" y="321"/>
                      <a:pt x="175" y="325"/>
                    </a:cubicBezTo>
                    <a:cubicBezTo>
                      <a:pt x="175" y="326"/>
                      <a:pt x="174" y="327"/>
                      <a:pt x="173" y="327"/>
                    </a:cubicBezTo>
                    <a:cubicBezTo>
                      <a:pt x="172" y="328"/>
                      <a:pt x="172" y="330"/>
                      <a:pt x="172" y="332"/>
                    </a:cubicBezTo>
                    <a:cubicBezTo>
                      <a:pt x="173" y="335"/>
                      <a:pt x="175" y="338"/>
                      <a:pt x="177" y="339"/>
                    </a:cubicBezTo>
                    <a:cubicBezTo>
                      <a:pt x="179" y="340"/>
                      <a:pt x="180" y="341"/>
                      <a:pt x="182" y="343"/>
                    </a:cubicBezTo>
                    <a:cubicBezTo>
                      <a:pt x="183" y="344"/>
                      <a:pt x="184" y="345"/>
                      <a:pt x="185" y="346"/>
                    </a:cubicBezTo>
                    <a:cubicBezTo>
                      <a:pt x="184" y="347"/>
                      <a:pt x="182" y="348"/>
                      <a:pt x="181" y="350"/>
                    </a:cubicBezTo>
                    <a:cubicBezTo>
                      <a:pt x="180" y="351"/>
                      <a:pt x="178" y="353"/>
                      <a:pt x="180" y="356"/>
                    </a:cubicBezTo>
                    <a:cubicBezTo>
                      <a:pt x="181" y="358"/>
                      <a:pt x="185" y="358"/>
                      <a:pt x="190" y="358"/>
                    </a:cubicBezTo>
                    <a:cubicBezTo>
                      <a:pt x="192" y="358"/>
                      <a:pt x="193" y="357"/>
                      <a:pt x="194" y="357"/>
                    </a:cubicBezTo>
                    <a:cubicBezTo>
                      <a:pt x="195" y="358"/>
                      <a:pt x="196" y="358"/>
                      <a:pt x="196" y="358"/>
                    </a:cubicBezTo>
                    <a:cubicBezTo>
                      <a:pt x="199" y="358"/>
                      <a:pt x="200" y="358"/>
                      <a:pt x="205" y="359"/>
                    </a:cubicBezTo>
                    <a:cubicBezTo>
                      <a:pt x="206" y="360"/>
                      <a:pt x="206" y="360"/>
                      <a:pt x="207" y="360"/>
                    </a:cubicBezTo>
                    <a:cubicBezTo>
                      <a:pt x="207" y="360"/>
                      <a:pt x="206" y="361"/>
                      <a:pt x="206" y="361"/>
                    </a:cubicBezTo>
                    <a:cubicBezTo>
                      <a:pt x="204" y="363"/>
                      <a:pt x="204" y="363"/>
                      <a:pt x="204" y="363"/>
                    </a:cubicBezTo>
                    <a:cubicBezTo>
                      <a:pt x="206" y="365"/>
                      <a:pt x="206" y="365"/>
                      <a:pt x="206" y="365"/>
                    </a:cubicBezTo>
                    <a:cubicBezTo>
                      <a:pt x="207" y="366"/>
                      <a:pt x="208" y="369"/>
                      <a:pt x="208" y="369"/>
                    </a:cubicBezTo>
                    <a:cubicBezTo>
                      <a:pt x="208" y="370"/>
                      <a:pt x="208" y="370"/>
                      <a:pt x="208" y="371"/>
                    </a:cubicBezTo>
                    <a:cubicBezTo>
                      <a:pt x="209" y="373"/>
                      <a:pt x="217" y="378"/>
                      <a:pt x="218" y="379"/>
                    </a:cubicBezTo>
                    <a:cubicBezTo>
                      <a:pt x="221" y="381"/>
                      <a:pt x="222" y="381"/>
                      <a:pt x="223" y="381"/>
                    </a:cubicBezTo>
                    <a:cubicBezTo>
                      <a:pt x="223" y="382"/>
                      <a:pt x="224" y="382"/>
                      <a:pt x="225" y="382"/>
                    </a:cubicBezTo>
                    <a:cubicBezTo>
                      <a:pt x="225" y="382"/>
                      <a:pt x="225" y="383"/>
                      <a:pt x="225" y="383"/>
                    </a:cubicBezTo>
                    <a:cubicBezTo>
                      <a:pt x="225" y="384"/>
                      <a:pt x="225" y="384"/>
                      <a:pt x="224" y="384"/>
                    </a:cubicBezTo>
                    <a:cubicBezTo>
                      <a:pt x="224" y="384"/>
                      <a:pt x="224" y="384"/>
                      <a:pt x="224" y="384"/>
                    </a:cubicBezTo>
                    <a:cubicBezTo>
                      <a:pt x="223" y="384"/>
                      <a:pt x="223" y="383"/>
                      <a:pt x="222" y="383"/>
                    </a:cubicBezTo>
                    <a:cubicBezTo>
                      <a:pt x="221" y="382"/>
                      <a:pt x="219" y="382"/>
                      <a:pt x="218" y="382"/>
                    </a:cubicBezTo>
                    <a:cubicBezTo>
                      <a:pt x="217" y="382"/>
                      <a:pt x="215" y="382"/>
                      <a:pt x="211" y="381"/>
                    </a:cubicBezTo>
                    <a:cubicBezTo>
                      <a:pt x="208" y="381"/>
                      <a:pt x="207" y="380"/>
                      <a:pt x="207" y="380"/>
                    </a:cubicBezTo>
                    <a:cubicBezTo>
                      <a:pt x="206" y="379"/>
                      <a:pt x="205" y="378"/>
                      <a:pt x="202" y="377"/>
                    </a:cubicBezTo>
                    <a:cubicBezTo>
                      <a:pt x="199" y="376"/>
                      <a:pt x="197" y="377"/>
                      <a:pt x="196" y="377"/>
                    </a:cubicBezTo>
                    <a:cubicBezTo>
                      <a:pt x="194" y="380"/>
                      <a:pt x="194" y="384"/>
                      <a:pt x="194" y="387"/>
                    </a:cubicBezTo>
                    <a:cubicBezTo>
                      <a:pt x="194" y="387"/>
                      <a:pt x="194" y="388"/>
                      <a:pt x="194" y="388"/>
                    </a:cubicBezTo>
                    <a:cubicBezTo>
                      <a:pt x="194" y="390"/>
                      <a:pt x="195" y="392"/>
                      <a:pt x="198" y="396"/>
                    </a:cubicBezTo>
                    <a:cubicBezTo>
                      <a:pt x="198" y="398"/>
                      <a:pt x="199" y="399"/>
                      <a:pt x="199" y="400"/>
                    </a:cubicBezTo>
                    <a:cubicBezTo>
                      <a:pt x="200" y="401"/>
                      <a:pt x="200" y="401"/>
                      <a:pt x="200" y="402"/>
                    </a:cubicBezTo>
                    <a:cubicBezTo>
                      <a:pt x="200" y="403"/>
                      <a:pt x="199" y="404"/>
                      <a:pt x="199" y="405"/>
                    </a:cubicBezTo>
                    <a:cubicBezTo>
                      <a:pt x="199" y="406"/>
                      <a:pt x="199" y="406"/>
                      <a:pt x="199" y="406"/>
                    </a:cubicBezTo>
                    <a:cubicBezTo>
                      <a:pt x="198" y="407"/>
                      <a:pt x="197" y="408"/>
                      <a:pt x="195" y="410"/>
                    </a:cubicBezTo>
                    <a:cubicBezTo>
                      <a:pt x="195" y="411"/>
                      <a:pt x="195" y="411"/>
                      <a:pt x="195" y="411"/>
                    </a:cubicBezTo>
                    <a:cubicBezTo>
                      <a:pt x="193" y="411"/>
                      <a:pt x="190" y="408"/>
                      <a:pt x="189" y="406"/>
                    </a:cubicBezTo>
                    <a:cubicBezTo>
                      <a:pt x="189" y="405"/>
                      <a:pt x="189" y="405"/>
                      <a:pt x="189" y="405"/>
                    </a:cubicBezTo>
                    <a:cubicBezTo>
                      <a:pt x="188" y="403"/>
                      <a:pt x="187" y="401"/>
                      <a:pt x="184" y="397"/>
                    </a:cubicBezTo>
                    <a:cubicBezTo>
                      <a:pt x="183" y="395"/>
                      <a:pt x="181" y="394"/>
                      <a:pt x="179" y="394"/>
                    </a:cubicBezTo>
                    <a:cubicBezTo>
                      <a:pt x="176" y="394"/>
                      <a:pt x="174" y="396"/>
                      <a:pt x="172" y="399"/>
                    </a:cubicBezTo>
                    <a:cubicBezTo>
                      <a:pt x="172" y="399"/>
                      <a:pt x="171" y="399"/>
                      <a:pt x="170" y="399"/>
                    </a:cubicBezTo>
                    <a:cubicBezTo>
                      <a:pt x="169" y="397"/>
                      <a:pt x="169" y="393"/>
                      <a:pt x="168" y="389"/>
                    </a:cubicBezTo>
                    <a:cubicBezTo>
                      <a:pt x="168" y="387"/>
                      <a:pt x="167" y="386"/>
                      <a:pt x="166" y="385"/>
                    </a:cubicBezTo>
                    <a:cubicBezTo>
                      <a:pt x="165" y="384"/>
                      <a:pt x="164" y="384"/>
                      <a:pt x="164" y="385"/>
                    </a:cubicBezTo>
                    <a:cubicBezTo>
                      <a:pt x="164" y="385"/>
                      <a:pt x="163" y="385"/>
                      <a:pt x="162" y="383"/>
                    </a:cubicBezTo>
                    <a:cubicBezTo>
                      <a:pt x="157" y="380"/>
                      <a:pt x="155" y="381"/>
                      <a:pt x="153" y="383"/>
                    </a:cubicBezTo>
                    <a:cubicBezTo>
                      <a:pt x="150" y="382"/>
                      <a:pt x="149" y="381"/>
                      <a:pt x="144" y="380"/>
                    </a:cubicBezTo>
                    <a:cubicBezTo>
                      <a:pt x="137" y="379"/>
                      <a:pt x="135" y="385"/>
                      <a:pt x="135" y="388"/>
                    </a:cubicBezTo>
                    <a:cubicBezTo>
                      <a:pt x="135" y="388"/>
                      <a:pt x="135" y="389"/>
                      <a:pt x="135" y="390"/>
                    </a:cubicBezTo>
                    <a:cubicBezTo>
                      <a:pt x="134" y="391"/>
                      <a:pt x="129" y="393"/>
                      <a:pt x="127" y="393"/>
                    </a:cubicBezTo>
                    <a:cubicBezTo>
                      <a:pt x="125" y="394"/>
                      <a:pt x="124" y="395"/>
                      <a:pt x="123" y="397"/>
                    </a:cubicBezTo>
                    <a:cubicBezTo>
                      <a:pt x="123" y="400"/>
                      <a:pt x="123" y="403"/>
                      <a:pt x="125" y="405"/>
                    </a:cubicBezTo>
                    <a:cubicBezTo>
                      <a:pt x="126" y="406"/>
                      <a:pt x="128" y="410"/>
                      <a:pt x="128" y="412"/>
                    </a:cubicBezTo>
                    <a:cubicBezTo>
                      <a:pt x="128" y="413"/>
                      <a:pt x="128" y="413"/>
                      <a:pt x="128" y="413"/>
                    </a:cubicBezTo>
                    <a:cubicBezTo>
                      <a:pt x="129" y="413"/>
                      <a:pt x="129" y="414"/>
                      <a:pt x="127" y="415"/>
                    </a:cubicBezTo>
                    <a:cubicBezTo>
                      <a:pt x="127" y="415"/>
                      <a:pt x="127" y="415"/>
                      <a:pt x="126" y="415"/>
                    </a:cubicBezTo>
                    <a:cubicBezTo>
                      <a:pt x="126" y="414"/>
                      <a:pt x="124" y="413"/>
                      <a:pt x="122" y="413"/>
                    </a:cubicBezTo>
                    <a:cubicBezTo>
                      <a:pt x="117" y="412"/>
                      <a:pt x="112" y="416"/>
                      <a:pt x="109" y="419"/>
                    </a:cubicBezTo>
                    <a:cubicBezTo>
                      <a:pt x="107" y="420"/>
                      <a:pt x="104" y="421"/>
                      <a:pt x="99" y="421"/>
                    </a:cubicBezTo>
                    <a:cubicBezTo>
                      <a:pt x="97" y="422"/>
                      <a:pt x="95" y="421"/>
                      <a:pt x="94" y="421"/>
                    </a:cubicBezTo>
                    <a:cubicBezTo>
                      <a:pt x="93" y="419"/>
                      <a:pt x="93" y="418"/>
                      <a:pt x="92" y="417"/>
                    </a:cubicBezTo>
                    <a:cubicBezTo>
                      <a:pt x="92" y="417"/>
                      <a:pt x="92" y="414"/>
                      <a:pt x="94" y="412"/>
                    </a:cubicBezTo>
                    <a:cubicBezTo>
                      <a:pt x="96" y="409"/>
                      <a:pt x="98" y="406"/>
                      <a:pt x="97" y="403"/>
                    </a:cubicBezTo>
                    <a:cubicBezTo>
                      <a:pt x="96" y="403"/>
                      <a:pt x="97" y="402"/>
                      <a:pt x="97" y="402"/>
                    </a:cubicBezTo>
                    <a:cubicBezTo>
                      <a:pt x="97" y="400"/>
                      <a:pt x="97" y="397"/>
                      <a:pt x="95" y="395"/>
                    </a:cubicBezTo>
                    <a:cubicBezTo>
                      <a:pt x="92" y="393"/>
                      <a:pt x="88" y="395"/>
                      <a:pt x="86" y="397"/>
                    </a:cubicBezTo>
                    <a:cubicBezTo>
                      <a:pt x="78" y="401"/>
                      <a:pt x="77" y="405"/>
                      <a:pt x="76" y="407"/>
                    </a:cubicBezTo>
                    <a:cubicBezTo>
                      <a:pt x="76" y="408"/>
                      <a:pt x="75" y="408"/>
                      <a:pt x="75" y="408"/>
                    </a:cubicBezTo>
                    <a:cubicBezTo>
                      <a:pt x="75" y="408"/>
                      <a:pt x="75" y="408"/>
                      <a:pt x="75" y="408"/>
                    </a:cubicBezTo>
                    <a:cubicBezTo>
                      <a:pt x="75" y="408"/>
                      <a:pt x="75" y="408"/>
                      <a:pt x="74" y="408"/>
                    </a:cubicBezTo>
                    <a:cubicBezTo>
                      <a:pt x="73" y="408"/>
                      <a:pt x="71" y="408"/>
                      <a:pt x="69" y="410"/>
                    </a:cubicBezTo>
                    <a:cubicBezTo>
                      <a:pt x="66" y="414"/>
                      <a:pt x="64" y="415"/>
                      <a:pt x="63" y="416"/>
                    </a:cubicBezTo>
                    <a:cubicBezTo>
                      <a:pt x="63" y="416"/>
                      <a:pt x="63" y="416"/>
                      <a:pt x="63" y="416"/>
                    </a:cubicBezTo>
                    <a:cubicBezTo>
                      <a:pt x="63" y="416"/>
                      <a:pt x="62" y="417"/>
                      <a:pt x="62" y="417"/>
                    </a:cubicBezTo>
                    <a:cubicBezTo>
                      <a:pt x="62" y="416"/>
                      <a:pt x="61" y="416"/>
                      <a:pt x="61" y="415"/>
                    </a:cubicBezTo>
                    <a:cubicBezTo>
                      <a:pt x="60" y="413"/>
                      <a:pt x="59" y="411"/>
                      <a:pt x="57" y="410"/>
                    </a:cubicBezTo>
                    <a:cubicBezTo>
                      <a:pt x="56" y="410"/>
                      <a:pt x="54" y="410"/>
                      <a:pt x="52" y="411"/>
                    </a:cubicBezTo>
                    <a:cubicBezTo>
                      <a:pt x="51" y="411"/>
                      <a:pt x="51" y="411"/>
                      <a:pt x="51" y="411"/>
                    </a:cubicBezTo>
                    <a:cubicBezTo>
                      <a:pt x="50" y="412"/>
                      <a:pt x="50" y="412"/>
                      <a:pt x="49" y="413"/>
                    </a:cubicBezTo>
                    <a:cubicBezTo>
                      <a:pt x="49" y="414"/>
                      <a:pt x="48" y="414"/>
                      <a:pt x="46" y="417"/>
                    </a:cubicBezTo>
                    <a:cubicBezTo>
                      <a:pt x="44" y="419"/>
                      <a:pt x="44" y="419"/>
                      <a:pt x="44" y="419"/>
                    </a:cubicBezTo>
                    <a:cubicBezTo>
                      <a:pt x="43" y="421"/>
                      <a:pt x="42" y="422"/>
                      <a:pt x="42" y="422"/>
                    </a:cubicBezTo>
                    <a:cubicBezTo>
                      <a:pt x="41" y="422"/>
                      <a:pt x="41" y="422"/>
                      <a:pt x="41" y="422"/>
                    </a:cubicBezTo>
                    <a:cubicBezTo>
                      <a:pt x="40" y="422"/>
                      <a:pt x="40" y="422"/>
                      <a:pt x="39" y="422"/>
                    </a:cubicBezTo>
                    <a:cubicBezTo>
                      <a:pt x="38" y="422"/>
                      <a:pt x="38" y="422"/>
                      <a:pt x="38" y="422"/>
                    </a:cubicBezTo>
                    <a:cubicBezTo>
                      <a:pt x="38" y="421"/>
                      <a:pt x="38" y="421"/>
                      <a:pt x="38" y="420"/>
                    </a:cubicBezTo>
                    <a:cubicBezTo>
                      <a:pt x="38" y="418"/>
                      <a:pt x="38" y="416"/>
                      <a:pt x="36" y="413"/>
                    </a:cubicBezTo>
                    <a:cubicBezTo>
                      <a:pt x="36" y="412"/>
                      <a:pt x="36" y="412"/>
                      <a:pt x="36" y="412"/>
                    </a:cubicBezTo>
                    <a:cubicBezTo>
                      <a:pt x="35" y="410"/>
                      <a:pt x="35" y="410"/>
                      <a:pt x="36" y="408"/>
                    </a:cubicBezTo>
                    <a:cubicBezTo>
                      <a:pt x="36" y="407"/>
                      <a:pt x="37" y="406"/>
                      <a:pt x="37" y="405"/>
                    </a:cubicBezTo>
                    <a:cubicBezTo>
                      <a:pt x="39" y="401"/>
                      <a:pt x="41" y="397"/>
                      <a:pt x="40" y="395"/>
                    </a:cubicBezTo>
                    <a:cubicBezTo>
                      <a:pt x="39" y="392"/>
                      <a:pt x="35" y="385"/>
                      <a:pt x="31" y="385"/>
                    </a:cubicBezTo>
                    <a:cubicBezTo>
                      <a:pt x="29" y="385"/>
                      <a:pt x="28" y="387"/>
                      <a:pt x="27" y="388"/>
                    </a:cubicBezTo>
                    <a:cubicBezTo>
                      <a:pt x="26" y="389"/>
                      <a:pt x="25" y="390"/>
                      <a:pt x="23" y="390"/>
                    </a:cubicBezTo>
                    <a:cubicBezTo>
                      <a:pt x="22" y="390"/>
                      <a:pt x="22" y="390"/>
                      <a:pt x="22" y="390"/>
                    </a:cubicBezTo>
                    <a:cubicBezTo>
                      <a:pt x="16" y="390"/>
                      <a:pt x="12" y="389"/>
                      <a:pt x="12" y="388"/>
                    </a:cubicBezTo>
                    <a:cubicBezTo>
                      <a:pt x="11" y="387"/>
                      <a:pt x="10" y="386"/>
                      <a:pt x="9" y="385"/>
                    </a:cubicBezTo>
                    <a:cubicBezTo>
                      <a:pt x="8" y="383"/>
                      <a:pt x="8" y="383"/>
                      <a:pt x="8" y="382"/>
                    </a:cubicBezTo>
                    <a:cubicBezTo>
                      <a:pt x="8" y="380"/>
                      <a:pt x="9" y="378"/>
                      <a:pt x="10" y="377"/>
                    </a:cubicBezTo>
                    <a:cubicBezTo>
                      <a:pt x="11" y="375"/>
                      <a:pt x="11" y="374"/>
                      <a:pt x="12" y="372"/>
                    </a:cubicBezTo>
                    <a:cubicBezTo>
                      <a:pt x="12" y="367"/>
                      <a:pt x="8" y="366"/>
                      <a:pt x="0" y="364"/>
                    </a:cubicBezTo>
                    <a:cubicBezTo>
                      <a:pt x="1" y="363"/>
                      <a:pt x="1" y="362"/>
                      <a:pt x="1" y="361"/>
                    </a:cubicBezTo>
                    <a:cubicBezTo>
                      <a:pt x="1" y="360"/>
                      <a:pt x="1" y="360"/>
                      <a:pt x="1" y="359"/>
                    </a:cubicBezTo>
                    <a:cubicBezTo>
                      <a:pt x="1" y="357"/>
                      <a:pt x="1" y="357"/>
                      <a:pt x="2" y="357"/>
                    </a:cubicBezTo>
                    <a:cubicBezTo>
                      <a:pt x="2" y="357"/>
                      <a:pt x="2" y="356"/>
                      <a:pt x="2" y="356"/>
                    </a:cubicBezTo>
                    <a:cubicBezTo>
                      <a:pt x="3" y="356"/>
                      <a:pt x="4" y="356"/>
                      <a:pt x="4" y="357"/>
                    </a:cubicBezTo>
                    <a:cubicBezTo>
                      <a:pt x="6" y="357"/>
                      <a:pt x="7" y="357"/>
                      <a:pt x="9" y="357"/>
                    </a:cubicBezTo>
                    <a:cubicBezTo>
                      <a:pt x="13" y="357"/>
                      <a:pt x="19" y="357"/>
                      <a:pt x="22" y="357"/>
                    </a:cubicBezTo>
                    <a:cubicBezTo>
                      <a:pt x="24" y="357"/>
                      <a:pt x="28" y="358"/>
                      <a:pt x="30" y="358"/>
                    </a:cubicBezTo>
                    <a:cubicBezTo>
                      <a:pt x="32" y="358"/>
                      <a:pt x="33" y="359"/>
                      <a:pt x="34" y="359"/>
                    </a:cubicBezTo>
                    <a:cubicBezTo>
                      <a:pt x="37" y="360"/>
                      <a:pt x="45" y="360"/>
                      <a:pt x="47" y="360"/>
                    </a:cubicBezTo>
                    <a:cubicBezTo>
                      <a:pt x="50" y="360"/>
                      <a:pt x="51" y="361"/>
                      <a:pt x="51" y="362"/>
                    </a:cubicBezTo>
                    <a:cubicBezTo>
                      <a:pt x="53" y="365"/>
                      <a:pt x="54" y="365"/>
                      <a:pt x="57" y="365"/>
                    </a:cubicBezTo>
                    <a:cubicBezTo>
                      <a:pt x="58" y="365"/>
                      <a:pt x="59" y="365"/>
                      <a:pt x="61" y="366"/>
                    </a:cubicBezTo>
                    <a:cubicBezTo>
                      <a:pt x="63" y="366"/>
                      <a:pt x="65" y="365"/>
                      <a:pt x="65" y="364"/>
                    </a:cubicBezTo>
                    <a:cubicBezTo>
                      <a:pt x="67" y="362"/>
                      <a:pt x="66" y="358"/>
                      <a:pt x="64" y="355"/>
                    </a:cubicBezTo>
                    <a:cubicBezTo>
                      <a:pt x="64" y="354"/>
                      <a:pt x="63" y="354"/>
                      <a:pt x="63" y="353"/>
                    </a:cubicBezTo>
                    <a:cubicBezTo>
                      <a:pt x="64" y="353"/>
                      <a:pt x="65" y="353"/>
                      <a:pt x="65" y="353"/>
                    </a:cubicBezTo>
                    <a:cubicBezTo>
                      <a:pt x="67" y="353"/>
                      <a:pt x="67" y="353"/>
                      <a:pt x="67" y="353"/>
                    </a:cubicBezTo>
                    <a:cubicBezTo>
                      <a:pt x="67" y="353"/>
                      <a:pt x="69" y="352"/>
                      <a:pt x="70" y="351"/>
                    </a:cubicBezTo>
                    <a:cubicBezTo>
                      <a:pt x="71" y="349"/>
                      <a:pt x="71" y="347"/>
                      <a:pt x="71" y="346"/>
                    </a:cubicBezTo>
                    <a:cubicBezTo>
                      <a:pt x="70" y="345"/>
                      <a:pt x="70" y="345"/>
                      <a:pt x="70" y="344"/>
                    </a:cubicBezTo>
                    <a:cubicBezTo>
                      <a:pt x="70" y="343"/>
                      <a:pt x="70" y="341"/>
                      <a:pt x="68" y="340"/>
                    </a:cubicBezTo>
                    <a:cubicBezTo>
                      <a:pt x="67" y="339"/>
                      <a:pt x="65" y="340"/>
                      <a:pt x="64" y="340"/>
                    </a:cubicBezTo>
                    <a:cubicBezTo>
                      <a:pt x="64" y="341"/>
                      <a:pt x="63" y="341"/>
                      <a:pt x="62" y="341"/>
                    </a:cubicBezTo>
                    <a:cubicBezTo>
                      <a:pt x="62" y="341"/>
                      <a:pt x="61" y="340"/>
                      <a:pt x="61" y="340"/>
                    </a:cubicBezTo>
                    <a:cubicBezTo>
                      <a:pt x="60" y="339"/>
                      <a:pt x="60" y="338"/>
                      <a:pt x="59" y="337"/>
                    </a:cubicBezTo>
                    <a:cubicBezTo>
                      <a:pt x="57" y="336"/>
                      <a:pt x="56" y="335"/>
                      <a:pt x="54" y="335"/>
                    </a:cubicBezTo>
                    <a:cubicBezTo>
                      <a:pt x="56" y="334"/>
                      <a:pt x="57" y="334"/>
                      <a:pt x="58" y="333"/>
                    </a:cubicBezTo>
                    <a:cubicBezTo>
                      <a:pt x="61" y="331"/>
                      <a:pt x="65" y="329"/>
                      <a:pt x="66" y="329"/>
                    </a:cubicBezTo>
                    <a:cubicBezTo>
                      <a:pt x="67" y="329"/>
                      <a:pt x="69" y="329"/>
                      <a:pt x="71" y="330"/>
                    </a:cubicBezTo>
                    <a:cubicBezTo>
                      <a:pt x="75" y="331"/>
                      <a:pt x="77" y="329"/>
                      <a:pt x="79" y="328"/>
                    </a:cubicBezTo>
                    <a:cubicBezTo>
                      <a:pt x="80" y="327"/>
                      <a:pt x="80" y="327"/>
                      <a:pt x="81" y="326"/>
                    </a:cubicBezTo>
                    <a:cubicBezTo>
                      <a:pt x="83" y="326"/>
                      <a:pt x="84" y="324"/>
                      <a:pt x="84" y="322"/>
                    </a:cubicBezTo>
                    <a:cubicBezTo>
                      <a:pt x="84" y="319"/>
                      <a:pt x="80" y="316"/>
                      <a:pt x="77" y="314"/>
                    </a:cubicBezTo>
                    <a:cubicBezTo>
                      <a:pt x="76" y="314"/>
                      <a:pt x="75" y="313"/>
                      <a:pt x="75" y="305"/>
                    </a:cubicBezTo>
                    <a:cubicBezTo>
                      <a:pt x="75" y="304"/>
                      <a:pt x="75" y="304"/>
                      <a:pt x="75" y="304"/>
                    </a:cubicBezTo>
                    <a:cubicBezTo>
                      <a:pt x="75" y="301"/>
                      <a:pt x="72" y="300"/>
                      <a:pt x="69" y="299"/>
                    </a:cubicBezTo>
                    <a:cubicBezTo>
                      <a:pt x="69" y="299"/>
                      <a:pt x="68" y="299"/>
                      <a:pt x="68" y="299"/>
                    </a:cubicBezTo>
                    <a:cubicBezTo>
                      <a:pt x="67" y="299"/>
                      <a:pt x="67" y="297"/>
                      <a:pt x="67" y="296"/>
                    </a:cubicBezTo>
                    <a:cubicBezTo>
                      <a:pt x="66" y="295"/>
                      <a:pt x="66" y="294"/>
                      <a:pt x="66" y="293"/>
                    </a:cubicBezTo>
                    <a:cubicBezTo>
                      <a:pt x="64" y="291"/>
                      <a:pt x="64" y="289"/>
                      <a:pt x="64" y="289"/>
                    </a:cubicBezTo>
                    <a:cubicBezTo>
                      <a:pt x="65" y="288"/>
                      <a:pt x="66" y="287"/>
                      <a:pt x="68" y="286"/>
                    </a:cubicBezTo>
                    <a:cubicBezTo>
                      <a:pt x="70" y="285"/>
                      <a:pt x="73" y="283"/>
                      <a:pt x="75" y="280"/>
                    </a:cubicBezTo>
                    <a:cubicBezTo>
                      <a:pt x="76" y="279"/>
                      <a:pt x="77" y="277"/>
                      <a:pt x="76" y="275"/>
                    </a:cubicBezTo>
                    <a:cubicBezTo>
                      <a:pt x="76" y="273"/>
                      <a:pt x="74" y="273"/>
                      <a:pt x="72" y="273"/>
                    </a:cubicBezTo>
                    <a:cubicBezTo>
                      <a:pt x="71" y="273"/>
                      <a:pt x="70" y="272"/>
                      <a:pt x="69" y="272"/>
                    </a:cubicBezTo>
                    <a:cubicBezTo>
                      <a:pt x="69" y="272"/>
                      <a:pt x="69" y="272"/>
                      <a:pt x="69" y="272"/>
                    </a:cubicBezTo>
                    <a:cubicBezTo>
                      <a:pt x="69" y="272"/>
                      <a:pt x="69" y="272"/>
                      <a:pt x="69" y="272"/>
                    </a:cubicBezTo>
                    <a:cubicBezTo>
                      <a:pt x="70" y="271"/>
                      <a:pt x="70" y="271"/>
                      <a:pt x="70" y="270"/>
                    </a:cubicBezTo>
                    <a:cubicBezTo>
                      <a:pt x="71" y="269"/>
                      <a:pt x="71" y="267"/>
                      <a:pt x="71" y="262"/>
                    </a:cubicBezTo>
                    <a:cubicBezTo>
                      <a:pt x="71" y="260"/>
                      <a:pt x="71" y="258"/>
                      <a:pt x="72" y="257"/>
                    </a:cubicBezTo>
                    <a:cubicBezTo>
                      <a:pt x="72" y="255"/>
                      <a:pt x="71" y="252"/>
                      <a:pt x="70" y="250"/>
                    </a:cubicBezTo>
                    <a:cubicBezTo>
                      <a:pt x="70" y="249"/>
                      <a:pt x="69" y="248"/>
                      <a:pt x="69" y="247"/>
                    </a:cubicBezTo>
                    <a:cubicBezTo>
                      <a:pt x="69" y="244"/>
                      <a:pt x="67" y="242"/>
                      <a:pt x="65" y="242"/>
                    </a:cubicBezTo>
                    <a:cubicBezTo>
                      <a:pt x="61" y="242"/>
                      <a:pt x="59" y="248"/>
                      <a:pt x="58" y="249"/>
                    </a:cubicBezTo>
                    <a:cubicBezTo>
                      <a:pt x="58" y="250"/>
                      <a:pt x="57" y="251"/>
                      <a:pt x="57" y="251"/>
                    </a:cubicBezTo>
                    <a:cubicBezTo>
                      <a:pt x="56" y="251"/>
                      <a:pt x="54" y="251"/>
                      <a:pt x="53" y="250"/>
                    </a:cubicBezTo>
                    <a:cubicBezTo>
                      <a:pt x="54" y="250"/>
                      <a:pt x="54" y="249"/>
                      <a:pt x="55" y="249"/>
                    </a:cubicBezTo>
                    <a:cubicBezTo>
                      <a:pt x="55" y="248"/>
                      <a:pt x="56" y="247"/>
                      <a:pt x="57" y="246"/>
                    </a:cubicBezTo>
                    <a:cubicBezTo>
                      <a:pt x="58" y="245"/>
                      <a:pt x="59" y="243"/>
                      <a:pt x="58" y="240"/>
                    </a:cubicBezTo>
                    <a:cubicBezTo>
                      <a:pt x="57" y="238"/>
                      <a:pt x="55" y="236"/>
                      <a:pt x="51" y="234"/>
                    </a:cubicBezTo>
                    <a:cubicBezTo>
                      <a:pt x="47" y="232"/>
                      <a:pt x="44" y="232"/>
                      <a:pt x="42" y="233"/>
                    </a:cubicBezTo>
                    <a:cubicBezTo>
                      <a:pt x="42" y="232"/>
                      <a:pt x="42" y="231"/>
                      <a:pt x="42" y="231"/>
                    </a:cubicBezTo>
                    <a:cubicBezTo>
                      <a:pt x="41" y="230"/>
                      <a:pt x="41" y="230"/>
                      <a:pt x="41" y="229"/>
                    </a:cubicBezTo>
                    <a:cubicBezTo>
                      <a:pt x="42" y="227"/>
                      <a:pt x="45" y="223"/>
                      <a:pt x="47" y="222"/>
                    </a:cubicBezTo>
                    <a:cubicBezTo>
                      <a:pt x="49" y="220"/>
                      <a:pt x="49" y="216"/>
                      <a:pt x="49" y="207"/>
                    </a:cubicBezTo>
                    <a:cubicBezTo>
                      <a:pt x="49" y="206"/>
                      <a:pt x="49" y="205"/>
                      <a:pt x="49" y="204"/>
                    </a:cubicBezTo>
                    <a:cubicBezTo>
                      <a:pt x="49" y="202"/>
                      <a:pt x="48" y="200"/>
                      <a:pt x="46" y="200"/>
                    </a:cubicBezTo>
                    <a:cubicBezTo>
                      <a:pt x="44" y="199"/>
                      <a:pt x="41" y="200"/>
                      <a:pt x="40" y="201"/>
                    </a:cubicBezTo>
                    <a:cubicBezTo>
                      <a:pt x="40" y="201"/>
                      <a:pt x="40" y="201"/>
                      <a:pt x="40" y="201"/>
                    </a:cubicBezTo>
                    <a:cubicBezTo>
                      <a:pt x="40" y="198"/>
                      <a:pt x="40" y="194"/>
                      <a:pt x="39" y="191"/>
                    </a:cubicBezTo>
                    <a:cubicBezTo>
                      <a:pt x="39" y="189"/>
                      <a:pt x="39" y="189"/>
                      <a:pt x="39" y="189"/>
                    </a:cubicBezTo>
                    <a:cubicBezTo>
                      <a:pt x="39" y="187"/>
                      <a:pt x="37" y="185"/>
                      <a:pt x="35" y="184"/>
                    </a:cubicBezTo>
                    <a:cubicBezTo>
                      <a:pt x="36" y="183"/>
                      <a:pt x="37" y="182"/>
                      <a:pt x="37" y="181"/>
                    </a:cubicBezTo>
                    <a:cubicBezTo>
                      <a:pt x="40" y="178"/>
                      <a:pt x="39" y="175"/>
                      <a:pt x="39" y="173"/>
                    </a:cubicBezTo>
                    <a:cubicBezTo>
                      <a:pt x="38" y="170"/>
                      <a:pt x="35" y="169"/>
                      <a:pt x="33" y="169"/>
                    </a:cubicBezTo>
                    <a:cubicBezTo>
                      <a:pt x="32" y="169"/>
                      <a:pt x="32" y="169"/>
                      <a:pt x="32" y="169"/>
                    </a:cubicBezTo>
                    <a:cubicBezTo>
                      <a:pt x="33" y="166"/>
                      <a:pt x="35" y="161"/>
                      <a:pt x="36" y="160"/>
                    </a:cubicBezTo>
                    <a:cubicBezTo>
                      <a:pt x="36" y="159"/>
                      <a:pt x="36" y="159"/>
                      <a:pt x="36" y="158"/>
                    </a:cubicBezTo>
                    <a:cubicBezTo>
                      <a:pt x="36" y="158"/>
                      <a:pt x="36" y="157"/>
                      <a:pt x="36" y="157"/>
                    </a:cubicBezTo>
                    <a:cubicBezTo>
                      <a:pt x="36" y="157"/>
                      <a:pt x="36" y="157"/>
                      <a:pt x="37" y="157"/>
                    </a:cubicBezTo>
                    <a:cubicBezTo>
                      <a:pt x="41" y="159"/>
                      <a:pt x="51" y="161"/>
                      <a:pt x="55" y="158"/>
                    </a:cubicBezTo>
                    <a:cubicBezTo>
                      <a:pt x="56" y="157"/>
                      <a:pt x="57" y="156"/>
                      <a:pt x="57" y="154"/>
                    </a:cubicBezTo>
                    <a:cubicBezTo>
                      <a:pt x="57" y="140"/>
                      <a:pt x="57" y="140"/>
                      <a:pt x="57" y="140"/>
                    </a:cubicBezTo>
                    <a:cubicBezTo>
                      <a:pt x="57" y="139"/>
                      <a:pt x="57" y="137"/>
                      <a:pt x="56" y="135"/>
                    </a:cubicBezTo>
                    <a:cubicBezTo>
                      <a:pt x="56" y="133"/>
                      <a:pt x="55" y="130"/>
                      <a:pt x="56" y="128"/>
                    </a:cubicBezTo>
                    <a:cubicBezTo>
                      <a:pt x="56" y="126"/>
                      <a:pt x="56" y="123"/>
                      <a:pt x="55" y="121"/>
                    </a:cubicBezTo>
                    <a:cubicBezTo>
                      <a:pt x="55" y="119"/>
                      <a:pt x="55" y="117"/>
                      <a:pt x="55" y="117"/>
                    </a:cubicBezTo>
                    <a:cubicBezTo>
                      <a:pt x="56" y="116"/>
                      <a:pt x="57" y="116"/>
                      <a:pt x="58" y="116"/>
                    </a:cubicBezTo>
                    <a:cubicBezTo>
                      <a:pt x="59" y="116"/>
                      <a:pt x="61" y="115"/>
                      <a:pt x="62" y="112"/>
                    </a:cubicBezTo>
                    <a:cubicBezTo>
                      <a:pt x="63" y="110"/>
                      <a:pt x="62" y="104"/>
                      <a:pt x="60" y="101"/>
                    </a:cubicBezTo>
                    <a:cubicBezTo>
                      <a:pt x="59" y="99"/>
                      <a:pt x="57" y="98"/>
                      <a:pt x="55" y="98"/>
                    </a:cubicBezTo>
                    <a:cubicBezTo>
                      <a:pt x="50" y="98"/>
                      <a:pt x="48" y="99"/>
                      <a:pt x="45" y="102"/>
                    </a:cubicBezTo>
                    <a:cubicBezTo>
                      <a:pt x="44" y="102"/>
                      <a:pt x="44" y="102"/>
                      <a:pt x="44" y="102"/>
                    </a:cubicBezTo>
                    <a:cubicBezTo>
                      <a:pt x="43" y="103"/>
                      <a:pt x="43" y="103"/>
                      <a:pt x="42" y="104"/>
                    </a:cubicBezTo>
                    <a:cubicBezTo>
                      <a:pt x="42" y="104"/>
                      <a:pt x="42" y="104"/>
                      <a:pt x="42" y="104"/>
                    </a:cubicBezTo>
                    <a:cubicBezTo>
                      <a:pt x="42" y="104"/>
                      <a:pt x="42" y="104"/>
                      <a:pt x="41" y="103"/>
                    </a:cubicBezTo>
                    <a:cubicBezTo>
                      <a:pt x="41" y="101"/>
                      <a:pt x="41" y="100"/>
                      <a:pt x="42" y="99"/>
                    </a:cubicBezTo>
                    <a:cubicBezTo>
                      <a:pt x="44" y="98"/>
                      <a:pt x="45" y="97"/>
                      <a:pt x="45" y="97"/>
                    </a:cubicBezTo>
                    <a:cubicBezTo>
                      <a:pt x="47" y="97"/>
                      <a:pt x="48" y="96"/>
                      <a:pt x="50" y="94"/>
                    </a:cubicBezTo>
                    <a:cubicBezTo>
                      <a:pt x="51" y="93"/>
                      <a:pt x="52" y="92"/>
                      <a:pt x="53" y="92"/>
                    </a:cubicBezTo>
                    <a:cubicBezTo>
                      <a:pt x="55" y="90"/>
                      <a:pt x="56" y="89"/>
                      <a:pt x="57" y="87"/>
                    </a:cubicBezTo>
                    <a:cubicBezTo>
                      <a:pt x="57" y="85"/>
                      <a:pt x="57" y="83"/>
                      <a:pt x="56" y="82"/>
                    </a:cubicBezTo>
                    <a:cubicBezTo>
                      <a:pt x="57" y="82"/>
                      <a:pt x="57" y="82"/>
                      <a:pt x="57" y="82"/>
                    </a:cubicBezTo>
                    <a:cubicBezTo>
                      <a:pt x="61" y="82"/>
                      <a:pt x="61" y="82"/>
                      <a:pt x="61" y="82"/>
                    </a:cubicBezTo>
                    <a:cubicBezTo>
                      <a:pt x="63" y="83"/>
                      <a:pt x="64" y="83"/>
                      <a:pt x="68" y="82"/>
                    </a:cubicBezTo>
                    <a:cubicBezTo>
                      <a:pt x="71" y="81"/>
                      <a:pt x="73" y="80"/>
                      <a:pt x="74" y="79"/>
                    </a:cubicBezTo>
                    <a:cubicBezTo>
                      <a:pt x="75" y="79"/>
                      <a:pt x="76" y="78"/>
                      <a:pt x="77" y="78"/>
                    </a:cubicBezTo>
                    <a:cubicBezTo>
                      <a:pt x="77" y="79"/>
                      <a:pt x="78" y="79"/>
                      <a:pt x="78" y="79"/>
                    </a:cubicBezTo>
                    <a:cubicBezTo>
                      <a:pt x="79" y="79"/>
                      <a:pt x="79" y="80"/>
                      <a:pt x="80" y="81"/>
                    </a:cubicBezTo>
                    <a:cubicBezTo>
                      <a:pt x="82" y="83"/>
                      <a:pt x="88" y="84"/>
                      <a:pt x="93" y="84"/>
                    </a:cubicBezTo>
                    <a:cubicBezTo>
                      <a:pt x="96" y="83"/>
                      <a:pt x="98" y="82"/>
                      <a:pt x="99" y="81"/>
                    </a:cubicBezTo>
                    <a:cubicBezTo>
                      <a:pt x="101" y="77"/>
                      <a:pt x="103" y="75"/>
                      <a:pt x="107" y="73"/>
                    </a:cubicBezTo>
                    <a:cubicBezTo>
                      <a:pt x="108" y="72"/>
                      <a:pt x="109" y="72"/>
                      <a:pt x="110" y="72"/>
                    </a:cubicBezTo>
                    <a:cubicBezTo>
                      <a:pt x="113" y="71"/>
                      <a:pt x="115" y="70"/>
                      <a:pt x="117" y="65"/>
                    </a:cubicBezTo>
                    <a:cubicBezTo>
                      <a:pt x="119" y="62"/>
                      <a:pt x="119" y="58"/>
                      <a:pt x="118" y="56"/>
                    </a:cubicBezTo>
                    <a:cubicBezTo>
                      <a:pt x="118" y="56"/>
                      <a:pt x="118" y="55"/>
                      <a:pt x="118" y="55"/>
                    </a:cubicBezTo>
                    <a:cubicBezTo>
                      <a:pt x="121" y="55"/>
                      <a:pt x="124" y="56"/>
                      <a:pt x="132" y="57"/>
                    </a:cubicBezTo>
                    <a:cubicBezTo>
                      <a:pt x="138" y="59"/>
                      <a:pt x="142" y="57"/>
                      <a:pt x="144" y="56"/>
                    </a:cubicBezTo>
                    <a:cubicBezTo>
                      <a:pt x="147" y="54"/>
                      <a:pt x="149" y="51"/>
                      <a:pt x="149" y="49"/>
                    </a:cubicBezTo>
                    <a:cubicBezTo>
                      <a:pt x="150" y="44"/>
                      <a:pt x="153" y="36"/>
                      <a:pt x="156" y="35"/>
                    </a:cubicBezTo>
                    <a:cubicBezTo>
                      <a:pt x="156" y="34"/>
                      <a:pt x="156" y="34"/>
                      <a:pt x="157" y="35"/>
                    </a:cubicBezTo>
                    <a:cubicBezTo>
                      <a:pt x="163" y="37"/>
                      <a:pt x="171" y="37"/>
                      <a:pt x="175" y="33"/>
                    </a:cubicBezTo>
                    <a:cubicBezTo>
                      <a:pt x="177" y="32"/>
                      <a:pt x="178" y="30"/>
                      <a:pt x="177" y="27"/>
                    </a:cubicBezTo>
                    <a:cubicBezTo>
                      <a:pt x="177" y="26"/>
                      <a:pt x="177" y="26"/>
                      <a:pt x="177" y="26"/>
                    </a:cubicBezTo>
                    <a:cubicBezTo>
                      <a:pt x="176" y="23"/>
                      <a:pt x="176" y="21"/>
                      <a:pt x="175" y="20"/>
                    </a:cubicBezTo>
                    <a:cubicBezTo>
                      <a:pt x="176" y="20"/>
                      <a:pt x="178" y="20"/>
                      <a:pt x="179" y="20"/>
                    </a:cubicBezTo>
                    <a:cubicBezTo>
                      <a:pt x="185" y="21"/>
                      <a:pt x="189" y="21"/>
                      <a:pt x="194" y="18"/>
                    </a:cubicBezTo>
                    <a:cubicBezTo>
                      <a:pt x="196" y="17"/>
                      <a:pt x="197" y="16"/>
                      <a:pt x="198" y="15"/>
                    </a:cubicBezTo>
                    <a:cubicBezTo>
                      <a:pt x="199" y="14"/>
                      <a:pt x="199" y="14"/>
                      <a:pt x="202" y="15"/>
                    </a:cubicBezTo>
                    <a:cubicBezTo>
                      <a:pt x="208" y="18"/>
                      <a:pt x="210" y="17"/>
                      <a:pt x="214" y="16"/>
                    </a:cubicBezTo>
                    <a:cubicBezTo>
                      <a:pt x="214" y="15"/>
                      <a:pt x="215" y="15"/>
                      <a:pt x="216" y="15"/>
                    </a:cubicBezTo>
                    <a:cubicBezTo>
                      <a:pt x="217" y="14"/>
                      <a:pt x="218" y="14"/>
                      <a:pt x="219" y="13"/>
                    </a:cubicBezTo>
                    <a:cubicBezTo>
                      <a:pt x="221" y="13"/>
                      <a:pt x="224" y="12"/>
                      <a:pt x="230" y="10"/>
                    </a:cubicBezTo>
                    <a:cubicBezTo>
                      <a:pt x="236" y="8"/>
                      <a:pt x="239" y="5"/>
                      <a:pt x="242" y="3"/>
                    </a:cubicBezTo>
                    <a:cubicBezTo>
                      <a:pt x="246" y="0"/>
                      <a:pt x="246" y="0"/>
                      <a:pt x="248" y="1"/>
                    </a:cubicBezTo>
                    <a:cubicBezTo>
                      <a:pt x="256" y="8"/>
                      <a:pt x="260" y="9"/>
                      <a:pt x="263" y="8"/>
                    </a:cubicBezTo>
                    <a:cubicBezTo>
                      <a:pt x="266" y="11"/>
                      <a:pt x="270" y="15"/>
                      <a:pt x="277" y="13"/>
                    </a:cubicBezTo>
                    <a:cubicBezTo>
                      <a:pt x="278" y="13"/>
                      <a:pt x="280" y="12"/>
                      <a:pt x="281" y="12"/>
                    </a:cubicBezTo>
                    <a:cubicBezTo>
                      <a:pt x="286" y="10"/>
                      <a:pt x="288" y="9"/>
                      <a:pt x="293" y="11"/>
                    </a:cubicBezTo>
                    <a:cubicBezTo>
                      <a:pt x="297" y="13"/>
                      <a:pt x="297" y="13"/>
                      <a:pt x="297" y="13"/>
                    </a:cubicBezTo>
                    <a:cubicBezTo>
                      <a:pt x="299" y="14"/>
                      <a:pt x="302" y="16"/>
                      <a:pt x="304" y="16"/>
                    </a:cubicBezTo>
                    <a:cubicBezTo>
                      <a:pt x="303" y="17"/>
                      <a:pt x="302" y="18"/>
                      <a:pt x="301" y="18"/>
                    </a:cubicBezTo>
                    <a:cubicBezTo>
                      <a:pt x="299" y="20"/>
                      <a:pt x="295" y="23"/>
                      <a:pt x="294" y="25"/>
                    </a:cubicBezTo>
                    <a:cubicBezTo>
                      <a:pt x="292" y="28"/>
                      <a:pt x="292" y="28"/>
                      <a:pt x="292" y="28"/>
                    </a:cubicBezTo>
                    <a:cubicBezTo>
                      <a:pt x="289" y="31"/>
                      <a:pt x="287" y="35"/>
                      <a:pt x="287" y="38"/>
                    </a:cubicBezTo>
                    <a:cubicBezTo>
                      <a:pt x="287" y="38"/>
                      <a:pt x="287" y="39"/>
                      <a:pt x="287" y="39"/>
                    </a:cubicBezTo>
                    <a:cubicBezTo>
                      <a:pt x="287" y="43"/>
                      <a:pt x="286" y="48"/>
                      <a:pt x="290" y="51"/>
                    </a:cubicBezTo>
                    <a:close/>
                  </a:path>
                </a:pathLst>
              </a:custGeom>
              <a:solidFill>
                <a:srgbClr val="91B9E3"/>
              </a:solidFill>
              <a:ln>
                <a:noFill/>
              </a:ln>
              <a:extLst/>
            </p:spPr>
            <p:txBody>
              <a:bodyPr/>
              <a:lstStyle/>
              <a:p>
                <a:endParaRPr lang="ca-ES"/>
              </a:p>
            </p:txBody>
          </p:sp>
          <p:sp>
            <p:nvSpPr>
              <p:cNvPr id="29" name="Freeform 8">
                <a:hlinkClick r:id="rId5" action="ppaction://hlinksldjump"/>
              </p:cNvPr>
              <p:cNvSpPr>
                <a:spLocks/>
              </p:cNvSpPr>
              <p:nvPr/>
            </p:nvSpPr>
            <p:spPr bwMode="auto">
              <a:xfrm>
                <a:off x="3368742" y="3043490"/>
                <a:ext cx="1657684" cy="1606368"/>
              </a:xfrm>
              <a:custGeom>
                <a:avLst/>
                <a:gdLst>
                  <a:gd name="T0" fmla="*/ 10 w 407"/>
                  <a:gd name="T1" fmla="*/ 373 h 393"/>
                  <a:gd name="T2" fmla="*/ 11 w 407"/>
                  <a:gd name="T3" fmla="*/ 347 h 393"/>
                  <a:gd name="T4" fmla="*/ 10 w 407"/>
                  <a:gd name="T5" fmla="*/ 324 h 393"/>
                  <a:gd name="T6" fmla="*/ 11 w 407"/>
                  <a:gd name="T7" fmla="*/ 295 h 393"/>
                  <a:gd name="T8" fmla="*/ 45 w 407"/>
                  <a:gd name="T9" fmla="*/ 262 h 393"/>
                  <a:gd name="T10" fmla="*/ 44 w 407"/>
                  <a:gd name="T11" fmla="*/ 241 h 393"/>
                  <a:gd name="T12" fmla="*/ 9 w 407"/>
                  <a:gd name="T13" fmla="*/ 217 h 393"/>
                  <a:gd name="T14" fmla="*/ 22 w 407"/>
                  <a:gd name="T15" fmla="*/ 182 h 393"/>
                  <a:gd name="T16" fmla="*/ 55 w 407"/>
                  <a:gd name="T17" fmla="*/ 166 h 393"/>
                  <a:gd name="T18" fmla="*/ 74 w 407"/>
                  <a:gd name="T19" fmla="*/ 137 h 393"/>
                  <a:gd name="T20" fmla="*/ 91 w 407"/>
                  <a:gd name="T21" fmla="*/ 123 h 393"/>
                  <a:gd name="T22" fmla="*/ 105 w 407"/>
                  <a:gd name="T23" fmla="*/ 118 h 393"/>
                  <a:gd name="T24" fmla="*/ 107 w 407"/>
                  <a:gd name="T25" fmla="*/ 94 h 393"/>
                  <a:gd name="T26" fmla="*/ 103 w 407"/>
                  <a:gd name="T27" fmla="*/ 71 h 393"/>
                  <a:gd name="T28" fmla="*/ 120 w 407"/>
                  <a:gd name="T29" fmla="*/ 57 h 393"/>
                  <a:gd name="T30" fmla="*/ 135 w 407"/>
                  <a:gd name="T31" fmla="*/ 28 h 393"/>
                  <a:gd name="T32" fmla="*/ 162 w 407"/>
                  <a:gd name="T33" fmla="*/ 31 h 393"/>
                  <a:gd name="T34" fmla="*/ 241 w 407"/>
                  <a:gd name="T35" fmla="*/ 48 h 393"/>
                  <a:gd name="T36" fmla="*/ 276 w 407"/>
                  <a:gd name="T37" fmla="*/ 49 h 393"/>
                  <a:gd name="T38" fmla="*/ 284 w 407"/>
                  <a:gd name="T39" fmla="*/ 36 h 393"/>
                  <a:gd name="T40" fmla="*/ 294 w 407"/>
                  <a:gd name="T41" fmla="*/ 17 h 393"/>
                  <a:gd name="T42" fmla="*/ 312 w 407"/>
                  <a:gd name="T43" fmla="*/ 4 h 393"/>
                  <a:gd name="T44" fmla="*/ 329 w 407"/>
                  <a:gd name="T45" fmla="*/ 21 h 393"/>
                  <a:gd name="T46" fmla="*/ 338 w 407"/>
                  <a:gd name="T47" fmla="*/ 47 h 393"/>
                  <a:gd name="T48" fmla="*/ 342 w 407"/>
                  <a:gd name="T49" fmla="*/ 71 h 393"/>
                  <a:gd name="T50" fmla="*/ 352 w 407"/>
                  <a:gd name="T51" fmla="*/ 82 h 393"/>
                  <a:gd name="T52" fmla="*/ 361 w 407"/>
                  <a:gd name="T53" fmla="*/ 86 h 393"/>
                  <a:gd name="T54" fmla="*/ 362 w 407"/>
                  <a:gd name="T55" fmla="*/ 100 h 393"/>
                  <a:gd name="T56" fmla="*/ 372 w 407"/>
                  <a:gd name="T57" fmla="*/ 115 h 393"/>
                  <a:gd name="T58" fmla="*/ 373 w 407"/>
                  <a:gd name="T59" fmla="*/ 146 h 393"/>
                  <a:gd name="T60" fmla="*/ 378 w 407"/>
                  <a:gd name="T61" fmla="*/ 162 h 393"/>
                  <a:gd name="T62" fmla="*/ 394 w 407"/>
                  <a:gd name="T63" fmla="*/ 164 h 393"/>
                  <a:gd name="T64" fmla="*/ 396 w 407"/>
                  <a:gd name="T65" fmla="*/ 185 h 393"/>
                  <a:gd name="T66" fmla="*/ 390 w 407"/>
                  <a:gd name="T67" fmla="*/ 206 h 393"/>
                  <a:gd name="T68" fmla="*/ 403 w 407"/>
                  <a:gd name="T69" fmla="*/ 227 h 393"/>
                  <a:gd name="T70" fmla="*/ 383 w 407"/>
                  <a:gd name="T71" fmla="*/ 237 h 393"/>
                  <a:gd name="T72" fmla="*/ 383 w 407"/>
                  <a:gd name="T73" fmla="*/ 249 h 393"/>
                  <a:gd name="T74" fmla="*/ 392 w 407"/>
                  <a:gd name="T75" fmla="*/ 256 h 393"/>
                  <a:gd name="T76" fmla="*/ 385 w 407"/>
                  <a:gd name="T77" fmla="*/ 268 h 393"/>
                  <a:gd name="T78" fmla="*/ 359 w 407"/>
                  <a:gd name="T79" fmla="*/ 261 h 393"/>
                  <a:gd name="T80" fmla="*/ 326 w 407"/>
                  <a:gd name="T81" fmla="*/ 261 h 393"/>
                  <a:gd name="T82" fmla="*/ 309 w 407"/>
                  <a:gd name="T83" fmla="*/ 274 h 393"/>
                  <a:gd name="T84" fmla="*/ 306 w 407"/>
                  <a:gd name="T85" fmla="*/ 294 h 393"/>
                  <a:gd name="T86" fmla="*/ 289 w 407"/>
                  <a:gd name="T87" fmla="*/ 309 h 393"/>
                  <a:gd name="T88" fmla="*/ 260 w 407"/>
                  <a:gd name="T89" fmla="*/ 292 h 393"/>
                  <a:gd name="T90" fmla="*/ 258 w 407"/>
                  <a:gd name="T91" fmla="*/ 302 h 393"/>
                  <a:gd name="T92" fmla="*/ 269 w 407"/>
                  <a:gd name="T93" fmla="*/ 315 h 393"/>
                  <a:gd name="T94" fmla="*/ 258 w 407"/>
                  <a:gd name="T95" fmla="*/ 331 h 393"/>
                  <a:gd name="T96" fmla="*/ 238 w 407"/>
                  <a:gd name="T97" fmla="*/ 350 h 393"/>
                  <a:gd name="T98" fmla="*/ 196 w 407"/>
                  <a:gd name="T99" fmla="*/ 368 h 393"/>
                  <a:gd name="T100" fmla="*/ 186 w 407"/>
                  <a:gd name="T101" fmla="*/ 356 h 393"/>
                  <a:gd name="T102" fmla="*/ 179 w 407"/>
                  <a:gd name="T103" fmla="*/ 371 h 393"/>
                  <a:gd name="T104" fmla="*/ 131 w 407"/>
                  <a:gd name="T105" fmla="*/ 377 h 393"/>
                  <a:gd name="T106" fmla="*/ 95 w 407"/>
                  <a:gd name="T107" fmla="*/ 377 h 393"/>
                  <a:gd name="T108" fmla="*/ 73 w 407"/>
                  <a:gd name="T109" fmla="*/ 384 h 393"/>
                  <a:gd name="T110" fmla="*/ 56 w 407"/>
                  <a:gd name="T111" fmla="*/ 368 h 393"/>
                  <a:gd name="T112" fmla="*/ 35 w 407"/>
                  <a:gd name="T113" fmla="*/ 387 h 393"/>
                  <a:gd name="T114" fmla="*/ 21 w 407"/>
                  <a:gd name="T115" fmla="*/ 392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07" h="393">
                    <a:moveTo>
                      <a:pt x="16" y="387"/>
                    </a:moveTo>
                    <a:cubicBezTo>
                      <a:pt x="15" y="387"/>
                      <a:pt x="15" y="387"/>
                      <a:pt x="16" y="385"/>
                    </a:cubicBezTo>
                    <a:cubicBezTo>
                      <a:pt x="17" y="383"/>
                      <a:pt x="18" y="382"/>
                      <a:pt x="18" y="380"/>
                    </a:cubicBezTo>
                    <a:cubicBezTo>
                      <a:pt x="18" y="377"/>
                      <a:pt x="15" y="376"/>
                      <a:pt x="14" y="375"/>
                    </a:cubicBezTo>
                    <a:cubicBezTo>
                      <a:pt x="12" y="375"/>
                      <a:pt x="11" y="374"/>
                      <a:pt x="10" y="373"/>
                    </a:cubicBezTo>
                    <a:cubicBezTo>
                      <a:pt x="10" y="371"/>
                      <a:pt x="14" y="369"/>
                      <a:pt x="16" y="368"/>
                    </a:cubicBezTo>
                    <a:cubicBezTo>
                      <a:pt x="16" y="368"/>
                      <a:pt x="17" y="367"/>
                      <a:pt x="17" y="367"/>
                    </a:cubicBezTo>
                    <a:cubicBezTo>
                      <a:pt x="19" y="365"/>
                      <a:pt x="19" y="363"/>
                      <a:pt x="19" y="361"/>
                    </a:cubicBezTo>
                    <a:cubicBezTo>
                      <a:pt x="19" y="361"/>
                      <a:pt x="19" y="360"/>
                      <a:pt x="19" y="359"/>
                    </a:cubicBezTo>
                    <a:cubicBezTo>
                      <a:pt x="20" y="354"/>
                      <a:pt x="15" y="351"/>
                      <a:pt x="11" y="347"/>
                    </a:cubicBezTo>
                    <a:cubicBezTo>
                      <a:pt x="9" y="346"/>
                      <a:pt x="9" y="346"/>
                      <a:pt x="9" y="346"/>
                    </a:cubicBezTo>
                    <a:cubicBezTo>
                      <a:pt x="3" y="341"/>
                      <a:pt x="0" y="338"/>
                      <a:pt x="0" y="337"/>
                    </a:cubicBezTo>
                    <a:cubicBezTo>
                      <a:pt x="0" y="336"/>
                      <a:pt x="4" y="334"/>
                      <a:pt x="7" y="332"/>
                    </a:cubicBezTo>
                    <a:cubicBezTo>
                      <a:pt x="10" y="330"/>
                      <a:pt x="11" y="329"/>
                      <a:pt x="12" y="327"/>
                    </a:cubicBezTo>
                    <a:cubicBezTo>
                      <a:pt x="12" y="326"/>
                      <a:pt x="11" y="325"/>
                      <a:pt x="10" y="324"/>
                    </a:cubicBezTo>
                    <a:cubicBezTo>
                      <a:pt x="10" y="323"/>
                      <a:pt x="12" y="317"/>
                      <a:pt x="12" y="315"/>
                    </a:cubicBezTo>
                    <a:cubicBezTo>
                      <a:pt x="13" y="312"/>
                      <a:pt x="13" y="311"/>
                      <a:pt x="13" y="310"/>
                    </a:cubicBezTo>
                    <a:cubicBezTo>
                      <a:pt x="14" y="308"/>
                      <a:pt x="12" y="305"/>
                      <a:pt x="9" y="300"/>
                    </a:cubicBezTo>
                    <a:cubicBezTo>
                      <a:pt x="8" y="298"/>
                      <a:pt x="7" y="297"/>
                      <a:pt x="7" y="296"/>
                    </a:cubicBezTo>
                    <a:cubicBezTo>
                      <a:pt x="7" y="296"/>
                      <a:pt x="9" y="295"/>
                      <a:pt x="11" y="295"/>
                    </a:cubicBezTo>
                    <a:cubicBezTo>
                      <a:pt x="13" y="295"/>
                      <a:pt x="14" y="295"/>
                      <a:pt x="15" y="296"/>
                    </a:cubicBezTo>
                    <a:cubicBezTo>
                      <a:pt x="21" y="299"/>
                      <a:pt x="30" y="297"/>
                      <a:pt x="33" y="293"/>
                    </a:cubicBezTo>
                    <a:cubicBezTo>
                      <a:pt x="33" y="292"/>
                      <a:pt x="34" y="291"/>
                      <a:pt x="35" y="289"/>
                    </a:cubicBezTo>
                    <a:cubicBezTo>
                      <a:pt x="36" y="284"/>
                      <a:pt x="38" y="278"/>
                      <a:pt x="42" y="274"/>
                    </a:cubicBezTo>
                    <a:cubicBezTo>
                      <a:pt x="47" y="269"/>
                      <a:pt x="46" y="265"/>
                      <a:pt x="45" y="262"/>
                    </a:cubicBezTo>
                    <a:cubicBezTo>
                      <a:pt x="45" y="261"/>
                      <a:pt x="44" y="259"/>
                      <a:pt x="43" y="255"/>
                    </a:cubicBezTo>
                    <a:cubicBezTo>
                      <a:pt x="43" y="254"/>
                      <a:pt x="43" y="253"/>
                      <a:pt x="43" y="252"/>
                    </a:cubicBezTo>
                    <a:cubicBezTo>
                      <a:pt x="43" y="251"/>
                      <a:pt x="43" y="250"/>
                      <a:pt x="44" y="249"/>
                    </a:cubicBezTo>
                    <a:cubicBezTo>
                      <a:pt x="44" y="248"/>
                      <a:pt x="45" y="247"/>
                      <a:pt x="45" y="246"/>
                    </a:cubicBezTo>
                    <a:cubicBezTo>
                      <a:pt x="46" y="243"/>
                      <a:pt x="45" y="242"/>
                      <a:pt x="44" y="241"/>
                    </a:cubicBezTo>
                    <a:cubicBezTo>
                      <a:pt x="43" y="240"/>
                      <a:pt x="41" y="239"/>
                      <a:pt x="39" y="241"/>
                    </a:cubicBezTo>
                    <a:cubicBezTo>
                      <a:pt x="37" y="241"/>
                      <a:pt x="30" y="244"/>
                      <a:pt x="26" y="245"/>
                    </a:cubicBezTo>
                    <a:cubicBezTo>
                      <a:pt x="23" y="245"/>
                      <a:pt x="15" y="241"/>
                      <a:pt x="12" y="240"/>
                    </a:cubicBezTo>
                    <a:cubicBezTo>
                      <a:pt x="11" y="239"/>
                      <a:pt x="11" y="233"/>
                      <a:pt x="13" y="229"/>
                    </a:cubicBezTo>
                    <a:cubicBezTo>
                      <a:pt x="17" y="223"/>
                      <a:pt x="11" y="219"/>
                      <a:pt x="9" y="217"/>
                    </a:cubicBezTo>
                    <a:cubicBezTo>
                      <a:pt x="9" y="217"/>
                      <a:pt x="8" y="217"/>
                      <a:pt x="8" y="216"/>
                    </a:cubicBezTo>
                    <a:cubicBezTo>
                      <a:pt x="8" y="215"/>
                      <a:pt x="7" y="211"/>
                      <a:pt x="7" y="209"/>
                    </a:cubicBezTo>
                    <a:cubicBezTo>
                      <a:pt x="7" y="208"/>
                      <a:pt x="8" y="206"/>
                      <a:pt x="9" y="204"/>
                    </a:cubicBezTo>
                    <a:cubicBezTo>
                      <a:pt x="10" y="202"/>
                      <a:pt x="11" y="198"/>
                      <a:pt x="13" y="194"/>
                    </a:cubicBezTo>
                    <a:cubicBezTo>
                      <a:pt x="15" y="188"/>
                      <a:pt x="17" y="186"/>
                      <a:pt x="22" y="182"/>
                    </a:cubicBezTo>
                    <a:cubicBezTo>
                      <a:pt x="24" y="181"/>
                      <a:pt x="26" y="179"/>
                      <a:pt x="29" y="176"/>
                    </a:cubicBezTo>
                    <a:cubicBezTo>
                      <a:pt x="35" y="171"/>
                      <a:pt x="35" y="167"/>
                      <a:pt x="35" y="164"/>
                    </a:cubicBezTo>
                    <a:cubicBezTo>
                      <a:pt x="34" y="164"/>
                      <a:pt x="34" y="163"/>
                      <a:pt x="34" y="163"/>
                    </a:cubicBezTo>
                    <a:cubicBezTo>
                      <a:pt x="34" y="163"/>
                      <a:pt x="35" y="163"/>
                      <a:pt x="37" y="163"/>
                    </a:cubicBezTo>
                    <a:cubicBezTo>
                      <a:pt x="40" y="163"/>
                      <a:pt x="46" y="164"/>
                      <a:pt x="55" y="166"/>
                    </a:cubicBezTo>
                    <a:cubicBezTo>
                      <a:pt x="57" y="166"/>
                      <a:pt x="57" y="166"/>
                      <a:pt x="57" y="166"/>
                    </a:cubicBezTo>
                    <a:cubicBezTo>
                      <a:pt x="60" y="166"/>
                      <a:pt x="61" y="162"/>
                      <a:pt x="62" y="154"/>
                    </a:cubicBezTo>
                    <a:cubicBezTo>
                      <a:pt x="63" y="151"/>
                      <a:pt x="63" y="151"/>
                      <a:pt x="63" y="151"/>
                    </a:cubicBezTo>
                    <a:cubicBezTo>
                      <a:pt x="63" y="147"/>
                      <a:pt x="68" y="143"/>
                      <a:pt x="71" y="140"/>
                    </a:cubicBezTo>
                    <a:cubicBezTo>
                      <a:pt x="73" y="139"/>
                      <a:pt x="74" y="138"/>
                      <a:pt x="74" y="137"/>
                    </a:cubicBezTo>
                    <a:cubicBezTo>
                      <a:pt x="74" y="137"/>
                      <a:pt x="77" y="137"/>
                      <a:pt x="80" y="137"/>
                    </a:cubicBezTo>
                    <a:cubicBezTo>
                      <a:pt x="81" y="138"/>
                      <a:pt x="83" y="138"/>
                      <a:pt x="84" y="138"/>
                    </a:cubicBezTo>
                    <a:cubicBezTo>
                      <a:pt x="85" y="138"/>
                      <a:pt x="85" y="138"/>
                      <a:pt x="85" y="138"/>
                    </a:cubicBezTo>
                    <a:cubicBezTo>
                      <a:pt x="90" y="138"/>
                      <a:pt x="90" y="131"/>
                      <a:pt x="91" y="126"/>
                    </a:cubicBezTo>
                    <a:cubicBezTo>
                      <a:pt x="91" y="125"/>
                      <a:pt x="91" y="124"/>
                      <a:pt x="91" y="123"/>
                    </a:cubicBezTo>
                    <a:cubicBezTo>
                      <a:pt x="91" y="123"/>
                      <a:pt x="91" y="123"/>
                      <a:pt x="91" y="123"/>
                    </a:cubicBezTo>
                    <a:cubicBezTo>
                      <a:pt x="92" y="123"/>
                      <a:pt x="92" y="123"/>
                      <a:pt x="93" y="123"/>
                    </a:cubicBezTo>
                    <a:cubicBezTo>
                      <a:pt x="97" y="124"/>
                      <a:pt x="99" y="123"/>
                      <a:pt x="99" y="121"/>
                    </a:cubicBezTo>
                    <a:cubicBezTo>
                      <a:pt x="100" y="121"/>
                      <a:pt x="100" y="120"/>
                      <a:pt x="101" y="120"/>
                    </a:cubicBezTo>
                    <a:cubicBezTo>
                      <a:pt x="102" y="120"/>
                      <a:pt x="104" y="119"/>
                      <a:pt x="105" y="118"/>
                    </a:cubicBezTo>
                    <a:cubicBezTo>
                      <a:pt x="106" y="118"/>
                      <a:pt x="108" y="117"/>
                      <a:pt x="108" y="115"/>
                    </a:cubicBezTo>
                    <a:cubicBezTo>
                      <a:pt x="109" y="113"/>
                      <a:pt x="108" y="111"/>
                      <a:pt x="107" y="110"/>
                    </a:cubicBezTo>
                    <a:cubicBezTo>
                      <a:pt x="106" y="110"/>
                      <a:pt x="106" y="109"/>
                      <a:pt x="106" y="109"/>
                    </a:cubicBezTo>
                    <a:cubicBezTo>
                      <a:pt x="105" y="107"/>
                      <a:pt x="106" y="98"/>
                      <a:pt x="107" y="94"/>
                    </a:cubicBezTo>
                    <a:cubicBezTo>
                      <a:pt x="107" y="94"/>
                      <a:pt x="107" y="94"/>
                      <a:pt x="107" y="94"/>
                    </a:cubicBezTo>
                    <a:cubicBezTo>
                      <a:pt x="108" y="88"/>
                      <a:pt x="105" y="87"/>
                      <a:pt x="101" y="86"/>
                    </a:cubicBezTo>
                    <a:cubicBezTo>
                      <a:pt x="100" y="86"/>
                      <a:pt x="98" y="85"/>
                      <a:pt x="96" y="84"/>
                    </a:cubicBezTo>
                    <a:cubicBezTo>
                      <a:pt x="95" y="84"/>
                      <a:pt x="94" y="83"/>
                      <a:pt x="94" y="83"/>
                    </a:cubicBezTo>
                    <a:cubicBezTo>
                      <a:pt x="95" y="82"/>
                      <a:pt x="95" y="81"/>
                      <a:pt x="96" y="80"/>
                    </a:cubicBezTo>
                    <a:cubicBezTo>
                      <a:pt x="97" y="78"/>
                      <a:pt x="99" y="76"/>
                      <a:pt x="103" y="71"/>
                    </a:cubicBezTo>
                    <a:cubicBezTo>
                      <a:pt x="105" y="69"/>
                      <a:pt x="106" y="69"/>
                      <a:pt x="108" y="68"/>
                    </a:cubicBezTo>
                    <a:cubicBezTo>
                      <a:pt x="109" y="68"/>
                      <a:pt x="111" y="68"/>
                      <a:pt x="114" y="65"/>
                    </a:cubicBezTo>
                    <a:cubicBezTo>
                      <a:pt x="116" y="63"/>
                      <a:pt x="116" y="61"/>
                      <a:pt x="117" y="60"/>
                    </a:cubicBezTo>
                    <a:cubicBezTo>
                      <a:pt x="117" y="60"/>
                      <a:pt x="117" y="59"/>
                      <a:pt x="118" y="58"/>
                    </a:cubicBezTo>
                    <a:cubicBezTo>
                      <a:pt x="119" y="58"/>
                      <a:pt x="119" y="57"/>
                      <a:pt x="120" y="57"/>
                    </a:cubicBezTo>
                    <a:cubicBezTo>
                      <a:pt x="122" y="57"/>
                      <a:pt x="124" y="57"/>
                      <a:pt x="127" y="55"/>
                    </a:cubicBezTo>
                    <a:cubicBezTo>
                      <a:pt x="132" y="52"/>
                      <a:pt x="131" y="45"/>
                      <a:pt x="130" y="41"/>
                    </a:cubicBezTo>
                    <a:cubicBezTo>
                      <a:pt x="129" y="39"/>
                      <a:pt x="129" y="39"/>
                      <a:pt x="129" y="38"/>
                    </a:cubicBezTo>
                    <a:cubicBezTo>
                      <a:pt x="129" y="36"/>
                      <a:pt x="130" y="34"/>
                      <a:pt x="132" y="31"/>
                    </a:cubicBezTo>
                    <a:cubicBezTo>
                      <a:pt x="133" y="30"/>
                      <a:pt x="134" y="29"/>
                      <a:pt x="135" y="28"/>
                    </a:cubicBezTo>
                    <a:cubicBezTo>
                      <a:pt x="137" y="25"/>
                      <a:pt x="137" y="23"/>
                      <a:pt x="137" y="20"/>
                    </a:cubicBezTo>
                    <a:cubicBezTo>
                      <a:pt x="140" y="22"/>
                      <a:pt x="143" y="24"/>
                      <a:pt x="144" y="25"/>
                    </a:cubicBezTo>
                    <a:cubicBezTo>
                      <a:pt x="146" y="30"/>
                      <a:pt x="152" y="30"/>
                      <a:pt x="154" y="30"/>
                    </a:cubicBezTo>
                    <a:cubicBezTo>
                      <a:pt x="155" y="31"/>
                      <a:pt x="156" y="31"/>
                      <a:pt x="157" y="30"/>
                    </a:cubicBezTo>
                    <a:cubicBezTo>
                      <a:pt x="160" y="30"/>
                      <a:pt x="161" y="30"/>
                      <a:pt x="162" y="31"/>
                    </a:cubicBezTo>
                    <a:cubicBezTo>
                      <a:pt x="165" y="35"/>
                      <a:pt x="174" y="37"/>
                      <a:pt x="178" y="36"/>
                    </a:cubicBezTo>
                    <a:cubicBezTo>
                      <a:pt x="180" y="35"/>
                      <a:pt x="194" y="35"/>
                      <a:pt x="198" y="36"/>
                    </a:cubicBezTo>
                    <a:cubicBezTo>
                      <a:pt x="209" y="40"/>
                      <a:pt x="211" y="38"/>
                      <a:pt x="212" y="38"/>
                    </a:cubicBezTo>
                    <a:cubicBezTo>
                      <a:pt x="214" y="37"/>
                      <a:pt x="215" y="36"/>
                      <a:pt x="218" y="39"/>
                    </a:cubicBezTo>
                    <a:cubicBezTo>
                      <a:pt x="223" y="45"/>
                      <a:pt x="233" y="48"/>
                      <a:pt x="241" y="48"/>
                    </a:cubicBezTo>
                    <a:cubicBezTo>
                      <a:pt x="243" y="48"/>
                      <a:pt x="243" y="48"/>
                      <a:pt x="243" y="48"/>
                    </a:cubicBezTo>
                    <a:cubicBezTo>
                      <a:pt x="249" y="48"/>
                      <a:pt x="256" y="48"/>
                      <a:pt x="263" y="40"/>
                    </a:cubicBezTo>
                    <a:cubicBezTo>
                      <a:pt x="265" y="36"/>
                      <a:pt x="267" y="37"/>
                      <a:pt x="270" y="39"/>
                    </a:cubicBezTo>
                    <a:cubicBezTo>
                      <a:pt x="270" y="40"/>
                      <a:pt x="272" y="41"/>
                      <a:pt x="273" y="41"/>
                    </a:cubicBezTo>
                    <a:cubicBezTo>
                      <a:pt x="274" y="43"/>
                      <a:pt x="277" y="47"/>
                      <a:pt x="276" y="49"/>
                    </a:cubicBezTo>
                    <a:cubicBezTo>
                      <a:pt x="276" y="51"/>
                      <a:pt x="277" y="52"/>
                      <a:pt x="277" y="53"/>
                    </a:cubicBezTo>
                    <a:cubicBezTo>
                      <a:pt x="278" y="54"/>
                      <a:pt x="280" y="54"/>
                      <a:pt x="281" y="54"/>
                    </a:cubicBezTo>
                    <a:cubicBezTo>
                      <a:pt x="284" y="53"/>
                      <a:pt x="286" y="51"/>
                      <a:pt x="287" y="48"/>
                    </a:cubicBezTo>
                    <a:cubicBezTo>
                      <a:pt x="288" y="45"/>
                      <a:pt x="289" y="40"/>
                      <a:pt x="286" y="37"/>
                    </a:cubicBezTo>
                    <a:cubicBezTo>
                      <a:pt x="285" y="37"/>
                      <a:pt x="285" y="36"/>
                      <a:pt x="284" y="36"/>
                    </a:cubicBezTo>
                    <a:cubicBezTo>
                      <a:pt x="284" y="35"/>
                      <a:pt x="283" y="34"/>
                      <a:pt x="283" y="34"/>
                    </a:cubicBezTo>
                    <a:cubicBezTo>
                      <a:pt x="283" y="34"/>
                      <a:pt x="283" y="34"/>
                      <a:pt x="283" y="34"/>
                    </a:cubicBezTo>
                    <a:cubicBezTo>
                      <a:pt x="288" y="30"/>
                      <a:pt x="290" y="27"/>
                      <a:pt x="290" y="25"/>
                    </a:cubicBezTo>
                    <a:cubicBezTo>
                      <a:pt x="290" y="24"/>
                      <a:pt x="290" y="20"/>
                      <a:pt x="291" y="18"/>
                    </a:cubicBezTo>
                    <a:cubicBezTo>
                      <a:pt x="292" y="18"/>
                      <a:pt x="293" y="17"/>
                      <a:pt x="294" y="17"/>
                    </a:cubicBezTo>
                    <a:cubicBezTo>
                      <a:pt x="296" y="15"/>
                      <a:pt x="299" y="13"/>
                      <a:pt x="301" y="9"/>
                    </a:cubicBezTo>
                    <a:cubicBezTo>
                      <a:pt x="302" y="3"/>
                      <a:pt x="304" y="3"/>
                      <a:pt x="305" y="3"/>
                    </a:cubicBezTo>
                    <a:cubicBezTo>
                      <a:pt x="307" y="3"/>
                      <a:pt x="310" y="1"/>
                      <a:pt x="311" y="0"/>
                    </a:cubicBezTo>
                    <a:cubicBezTo>
                      <a:pt x="311" y="0"/>
                      <a:pt x="311" y="0"/>
                      <a:pt x="311" y="0"/>
                    </a:cubicBezTo>
                    <a:cubicBezTo>
                      <a:pt x="312" y="1"/>
                      <a:pt x="313" y="3"/>
                      <a:pt x="312" y="4"/>
                    </a:cubicBezTo>
                    <a:cubicBezTo>
                      <a:pt x="312" y="5"/>
                      <a:pt x="312" y="6"/>
                      <a:pt x="311" y="7"/>
                    </a:cubicBezTo>
                    <a:cubicBezTo>
                      <a:pt x="309" y="10"/>
                      <a:pt x="307" y="14"/>
                      <a:pt x="310" y="16"/>
                    </a:cubicBezTo>
                    <a:cubicBezTo>
                      <a:pt x="312" y="17"/>
                      <a:pt x="318" y="20"/>
                      <a:pt x="323" y="18"/>
                    </a:cubicBezTo>
                    <a:cubicBezTo>
                      <a:pt x="324" y="18"/>
                      <a:pt x="325" y="18"/>
                      <a:pt x="327" y="19"/>
                    </a:cubicBezTo>
                    <a:cubicBezTo>
                      <a:pt x="328" y="19"/>
                      <a:pt x="329" y="20"/>
                      <a:pt x="329" y="21"/>
                    </a:cubicBezTo>
                    <a:cubicBezTo>
                      <a:pt x="330" y="23"/>
                      <a:pt x="331" y="24"/>
                      <a:pt x="333" y="25"/>
                    </a:cubicBezTo>
                    <a:cubicBezTo>
                      <a:pt x="335" y="27"/>
                      <a:pt x="337" y="29"/>
                      <a:pt x="337" y="31"/>
                    </a:cubicBezTo>
                    <a:cubicBezTo>
                      <a:pt x="336" y="33"/>
                      <a:pt x="336" y="35"/>
                      <a:pt x="336" y="36"/>
                    </a:cubicBezTo>
                    <a:cubicBezTo>
                      <a:pt x="335" y="40"/>
                      <a:pt x="335" y="43"/>
                      <a:pt x="337" y="46"/>
                    </a:cubicBezTo>
                    <a:cubicBezTo>
                      <a:pt x="337" y="46"/>
                      <a:pt x="338" y="46"/>
                      <a:pt x="338" y="47"/>
                    </a:cubicBezTo>
                    <a:cubicBezTo>
                      <a:pt x="339" y="48"/>
                      <a:pt x="342" y="51"/>
                      <a:pt x="342" y="52"/>
                    </a:cubicBezTo>
                    <a:cubicBezTo>
                      <a:pt x="342" y="53"/>
                      <a:pt x="342" y="55"/>
                      <a:pt x="343" y="58"/>
                    </a:cubicBezTo>
                    <a:cubicBezTo>
                      <a:pt x="343" y="59"/>
                      <a:pt x="343" y="61"/>
                      <a:pt x="344" y="62"/>
                    </a:cubicBezTo>
                    <a:cubicBezTo>
                      <a:pt x="343" y="62"/>
                      <a:pt x="342" y="63"/>
                      <a:pt x="342" y="64"/>
                    </a:cubicBezTo>
                    <a:cubicBezTo>
                      <a:pt x="341" y="66"/>
                      <a:pt x="341" y="68"/>
                      <a:pt x="342" y="71"/>
                    </a:cubicBezTo>
                    <a:cubicBezTo>
                      <a:pt x="343" y="73"/>
                      <a:pt x="341" y="76"/>
                      <a:pt x="341" y="78"/>
                    </a:cubicBezTo>
                    <a:cubicBezTo>
                      <a:pt x="340" y="79"/>
                      <a:pt x="340" y="79"/>
                      <a:pt x="340" y="79"/>
                    </a:cubicBezTo>
                    <a:cubicBezTo>
                      <a:pt x="339" y="81"/>
                      <a:pt x="340" y="83"/>
                      <a:pt x="342" y="84"/>
                    </a:cubicBezTo>
                    <a:cubicBezTo>
                      <a:pt x="344" y="86"/>
                      <a:pt x="349" y="85"/>
                      <a:pt x="352" y="82"/>
                    </a:cubicBezTo>
                    <a:cubicBezTo>
                      <a:pt x="352" y="82"/>
                      <a:pt x="352" y="82"/>
                      <a:pt x="352" y="82"/>
                    </a:cubicBezTo>
                    <a:cubicBezTo>
                      <a:pt x="353" y="81"/>
                      <a:pt x="354" y="80"/>
                      <a:pt x="354" y="80"/>
                    </a:cubicBezTo>
                    <a:cubicBezTo>
                      <a:pt x="354" y="80"/>
                      <a:pt x="354" y="80"/>
                      <a:pt x="355" y="81"/>
                    </a:cubicBezTo>
                    <a:cubicBezTo>
                      <a:pt x="357" y="82"/>
                      <a:pt x="359" y="82"/>
                      <a:pt x="360" y="82"/>
                    </a:cubicBezTo>
                    <a:cubicBezTo>
                      <a:pt x="361" y="82"/>
                      <a:pt x="361" y="83"/>
                      <a:pt x="361" y="83"/>
                    </a:cubicBezTo>
                    <a:cubicBezTo>
                      <a:pt x="362" y="85"/>
                      <a:pt x="362" y="85"/>
                      <a:pt x="361" y="86"/>
                    </a:cubicBezTo>
                    <a:cubicBezTo>
                      <a:pt x="361" y="87"/>
                      <a:pt x="360" y="88"/>
                      <a:pt x="359" y="88"/>
                    </a:cubicBezTo>
                    <a:cubicBezTo>
                      <a:pt x="359" y="89"/>
                      <a:pt x="358" y="90"/>
                      <a:pt x="357" y="91"/>
                    </a:cubicBezTo>
                    <a:cubicBezTo>
                      <a:pt x="357" y="93"/>
                      <a:pt x="359" y="95"/>
                      <a:pt x="360" y="96"/>
                    </a:cubicBezTo>
                    <a:cubicBezTo>
                      <a:pt x="361" y="96"/>
                      <a:pt x="362" y="97"/>
                      <a:pt x="362" y="98"/>
                    </a:cubicBezTo>
                    <a:cubicBezTo>
                      <a:pt x="362" y="100"/>
                      <a:pt x="362" y="100"/>
                      <a:pt x="362" y="100"/>
                    </a:cubicBezTo>
                    <a:cubicBezTo>
                      <a:pt x="362" y="103"/>
                      <a:pt x="363" y="106"/>
                      <a:pt x="362" y="107"/>
                    </a:cubicBezTo>
                    <a:cubicBezTo>
                      <a:pt x="362" y="110"/>
                      <a:pt x="362" y="114"/>
                      <a:pt x="365" y="115"/>
                    </a:cubicBezTo>
                    <a:cubicBezTo>
                      <a:pt x="366" y="116"/>
                      <a:pt x="368" y="117"/>
                      <a:pt x="370" y="114"/>
                    </a:cubicBezTo>
                    <a:cubicBezTo>
                      <a:pt x="371" y="113"/>
                      <a:pt x="371" y="113"/>
                      <a:pt x="372" y="113"/>
                    </a:cubicBezTo>
                    <a:cubicBezTo>
                      <a:pt x="372" y="113"/>
                      <a:pt x="372" y="114"/>
                      <a:pt x="372" y="115"/>
                    </a:cubicBezTo>
                    <a:cubicBezTo>
                      <a:pt x="372" y="118"/>
                      <a:pt x="372" y="125"/>
                      <a:pt x="372" y="126"/>
                    </a:cubicBezTo>
                    <a:cubicBezTo>
                      <a:pt x="371" y="126"/>
                      <a:pt x="362" y="135"/>
                      <a:pt x="364" y="139"/>
                    </a:cubicBezTo>
                    <a:cubicBezTo>
                      <a:pt x="364" y="139"/>
                      <a:pt x="364" y="140"/>
                      <a:pt x="365" y="140"/>
                    </a:cubicBezTo>
                    <a:cubicBezTo>
                      <a:pt x="365" y="142"/>
                      <a:pt x="366" y="146"/>
                      <a:pt x="370" y="146"/>
                    </a:cubicBezTo>
                    <a:cubicBezTo>
                      <a:pt x="371" y="147"/>
                      <a:pt x="372" y="146"/>
                      <a:pt x="373" y="146"/>
                    </a:cubicBezTo>
                    <a:cubicBezTo>
                      <a:pt x="374" y="146"/>
                      <a:pt x="374" y="146"/>
                      <a:pt x="376" y="147"/>
                    </a:cubicBezTo>
                    <a:cubicBezTo>
                      <a:pt x="380" y="149"/>
                      <a:pt x="381" y="150"/>
                      <a:pt x="381" y="150"/>
                    </a:cubicBezTo>
                    <a:cubicBezTo>
                      <a:pt x="381" y="150"/>
                      <a:pt x="380" y="151"/>
                      <a:pt x="380" y="151"/>
                    </a:cubicBezTo>
                    <a:cubicBezTo>
                      <a:pt x="380" y="152"/>
                      <a:pt x="379" y="153"/>
                      <a:pt x="379" y="153"/>
                    </a:cubicBezTo>
                    <a:cubicBezTo>
                      <a:pt x="377" y="155"/>
                      <a:pt x="374" y="159"/>
                      <a:pt x="378" y="162"/>
                    </a:cubicBezTo>
                    <a:cubicBezTo>
                      <a:pt x="380" y="164"/>
                      <a:pt x="383" y="165"/>
                      <a:pt x="386" y="164"/>
                    </a:cubicBezTo>
                    <a:cubicBezTo>
                      <a:pt x="389" y="163"/>
                      <a:pt x="391" y="161"/>
                      <a:pt x="391" y="159"/>
                    </a:cubicBezTo>
                    <a:cubicBezTo>
                      <a:pt x="392" y="158"/>
                      <a:pt x="392" y="157"/>
                      <a:pt x="392" y="157"/>
                    </a:cubicBezTo>
                    <a:cubicBezTo>
                      <a:pt x="392" y="157"/>
                      <a:pt x="393" y="158"/>
                      <a:pt x="393" y="160"/>
                    </a:cubicBezTo>
                    <a:cubicBezTo>
                      <a:pt x="394" y="161"/>
                      <a:pt x="395" y="163"/>
                      <a:pt x="394" y="164"/>
                    </a:cubicBezTo>
                    <a:cubicBezTo>
                      <a:pt x="394" y="166"/>
                      <a:pt x="394" y="168"/>
                      <a:pt x="394" y="170"/>
                    </a:cubicBezTo>
                    <a:cubicBezTo>
                      <a:pt x="394" y="172"/>
                      <a:pt x="393" y="175"/>
                      <a:pt x="393" y="176"/>
                    </a:cubicBezTo>
                    <a:cubicBezTo>
                      <a:pt x="393" y="176"/>
                      <a:pt x="393" y="176"/>
                      <a:pt x="393" y="177"/>
                    </a:cubicBezTo>
                    <a:cubicBezTo>
                      <a:pt x="392" y="178"/>
                      <a:pt x="391" y="180"/>
                      <a:pt x="392" y="182"/>
                    </a:cubicBezTo>
                    <a:cubicBezTo>
                      <a:pt x="392" y="183"/>
                      <a:pt x="393" y="185"/>
                      <a:pt x="396" y="185"/>
                    </a:cubicBezTo>
                    <a:cubicBezTo>
                      <a:pt x="397" y="185"/>
                      <a:pt x="397" y="186"/>
                      <a:pt x="398" y="186"/>
                    </a:cubicBezTo>
                    <a:cubicBezTo>
                      <a:pt x="397" y="187"/>
                      <a:pt x="395" y="189"/>
                      <a:pt x="393" y="190"/>
                    </a:cubicBezTo>
                    <a:cubicBezTo>
                      <a:pt x="390" y="192"/>
                      <a:pt x="388" y="193"/>
                      <a:pt x="387" y="194"/>
                    </a:cubicBezTo>
                    <a:cubicBezTo>
                      <a:pt x="386" y="197"/>
                      <a:pt x="387" y="201"/>
                      <a:pt x="389" y="204"/>
                    </a:cubicBezTo>
                    <a:cubicBezTo>
                      <a:pt x="389" y="204"/>
                      <a:pt x="389" y="205"/>
                      <a:pt x="390" y="206"/>
                    </a:cubicBezTo>
                    <a:cubicBezTo>
                      <a:pt x="390" y="208"/>
                      <a:pt x="391" y="211"/>
                      <a:pt x="394" y="212"/>
                    </a:cubicBezTo>
                    <a:cubicBezTo>
                      <a:pt x="395" y="212"/>
                      <a:pt x="395" y="212"/>
                      <a:pt x="396" y="212"/>
                    </a:cubicBezTo>
                    <a:cubicBezTo>
                      <a:pt x="396" y="213"/>
                      <a:pt x="397" y="213"/>
                      <a:pt x="398" y="213"/>
                    </a:cubicBezTo>
                    <a:cubicBezTo>
                      <a:pt x="398" y="213"/>
                      <a:pt x="398" y="213"/>
                      <a:pt x="398" y="213"/>
                    </a:cubicBezTo>
                    <a:cubicBezTo>
                      <a:pt x="398" y="217"/>
                      <a:pt x="397" y="225"/>
                      <a:pt x="403" y="227"/>
                    </a:cubicBezTo>
                    <a:cubicBezTo>
                      <a:pt x="405" y="228"/>
                      <a:pt x="406" y="229"/>
                      <a:pt x="407" y="230"/>
                    </a:cubicBezTo>
                    <a:cubicBezTo>
                      <a:pt x="405" y="230"/>
                      <a:pt x="404" y="231"/>
                      <a:pt x="404" y="232"/>
                    </a:cubicBezTo>
                    <a:cubicBezTo>
                      <a:pt x="402" y="233"/>
                      <a:pt x="402" y="233"/>
                      <a:pt x="401" y="233"/>
                    </a:cubicBezTo>
                    <a:cubicBezTo>
                      <a:pt x="398" y="232"/>
                      <a:pt x="396" y="231"/>
                      <a:pt x="393" y="231"/>
                    </a:cubicBezTo>
                    <a:cubicBezTo>
                      <a:pt x="390" y="232"/>
                      <a:pt x="385" y="235"/>
                      <a:pt x="383" y="237"/>
                    </a:cubicBezTo>
                    <a:cubicBezTo>
                      <a:pt x="382" y="237"/>
                      <a:pt x="380" y="238"/>
                      <a:pt x="379" y="238"/>
                    </a:cubicBezTo>
                    <a:cubicBezTo>
                      <a:pt x="377" y="239"/>
                      <a:pt x="374" y="239"/>
                      <a:pt x="374" y="242"/>
                    </a:cubicBezTo>
                    <a:cubicBezTo>
                      <a:pt x="374" y="243"/>
                      <a:pt x="374" y="244"/>
                      <a:pt x="376" y="245"/>
                    </a:cubicBezTo>
                    <a:cubicBezTo>
                      <a:pt x="377" y="246"/>
                      <a:pt x="379" y="247"/>
                      <a:pt x="380" y="247"/>
                    </a:cubicBezTo>
                    <a:cubicBezTo>
                      <a:pt x="381" y="248"/>
                      <a:pt x="382" y="248"/>
                      <a:pt x="383" y="249"/>
                    </a:cubicBezTo>
                    <a:cubicBezTo>
                      <a:pt x="384" y="250"/>
                      <a:pt x="384" y="251"/>
                      <a:pt x="385" y="251"/>
                    </a:cubicBezTo>
                    <a:cubicBezTo>
                      <a:pt x="386" y="253"/>
                      <a:pt x="389" y="256"/>
                      <a:pt x="393" y="254"/>
                    </a:cubicBezTo>
                    <a:cubicBezTo>
                      <a:pt x="393" y="254"/>
                      <a:pt x="393" y="254"/>
                      <a:pt x="393" y="254"/>
                    </a:cubicBezTo>
                    <a:cubicBezTo>
                      <a:pt x="393" y="255"/>
                      <a:pt x="393" y="255"/>
                      <a:pt x="393" y="256"/>
                    </a:cubicBezTo>
                    <a:cubicBezTo>
                      <a:pt x="392" y="256"/>
                      <a:pt x="392" y="256"/>
                      <a:pt x="392" y="256"/>
                    </a:cubicBezTo>
                    <a:cubicBezTo>
                      <a:pt x="390" y="256"/>
                      <a:pt x="387" y="256"/>
                      <a:pt x="386" y="258"/>
                    </a:cubicBezTo>
                    <a:cubicBezTo>
                      <a:pt x="386" y="259"/>
                      <a:pt x="385" y="260"/>
                      <a:pt x="386" y="262"/>
                    </a:cubicBezTo>
                    <a:cubicBezTo>
                      <a:pt x="386" y="263"/>
                      <a:pt x="386" y="264"/>
                      <a:pt x="387" y="265"/>
                    </a:cubicBezTo>
                    <a:cubicBezTo>
                      <a:pt x="387" y="266"/>
                      <a:pt x="388" y="267"/>
                      <a:pt x="389" y="268"/>
                    </a:cubicBezTo>
                    <a:cubicBezTo>
                      <a:pt x="387" y="268"/>
                      <a:pt x="386" y="268"/>
                      <a:pt x="385" y="268"/>
                    </a:cubicBezTo>
                    <a:cubicBezTo>
                      <a:pt x="385" y="268"/>
                      <a:pt x="384" y="268"/>
                      <a:pt x="384" y="268"/>
                    </a:cubicBezTo>
                    <a:cubicBezTo>
                      <a:pt x="384" y="268"/>
                      <a:pt x="384" y="267"/>
                      <a:pt x="384" y="267"/>
                    </a:cubicBezTo>
                    <a:cubicBezTo>
                      <a:pt x="383" y="265"/>
                      <a:pt x="380" y="263"/>
                      <a:pt x="375" y="263"/>
                    </a:cubicBezTo>
                    <a:cubicBezTo>
                      <a:pt x="374" y="263"/>
                      <a:pt x="366" y="262"/>
                      <a:pt x="363" y="262"/>
                    </a:cubicBezTo>
                    <a:cubicBezTo>
                      <a:pt x="362" y="262"/>
                      <a:pt x="361" y="261"/>
                      <a:pt x="359" y="261"/>
                    </a:cubicBezTo>
                    <a:cubicBezTo>
                      <a:pt x="356" y="260"/>
                      <a:pt x="352" y="259"/>
                      <a:pt x="349" y="260"/>
                    </a:cubicBezTo>
                    <a:cubicBezTo>
                      <a:pt x="347" y="260"/>
                      <a:pt x="341" y="260"/>
                      <a:pt x="337" y="260"/>
                    </a:cubicBezTo>
                    <a:cubicBezTo>
                      <a:pt x="336" y="260"/>
                      <a:pt x="335" y="260"/>
                      <a:pt x="333" y="259"/>
                    </a:cubicBezTo>
                    <a:cubicBezTo>
                      <a:pt x="330" y="259"/>
                      <a:pt x="328" y="258"/>
                      <a:pt x="326" y="261"/>
                    </a:cubicBezTo>
                    <a:cubicBezTo>
                      <a:pt x="326" y="261"/>
                      <a:pt x="326" y="261"/>
                      <a:pt x="326" y="261"/>
                    </a:cubicBezTo>
                    <a:cubicBezTo>
                      <a:pt x="325" y="262"/>
                      <a:pt x="324" y="263"/>
                      <a:pt x="324" y="266"/>
                    </a:cubicBezTo>
                    <a:cubicBezTo>
                      <a:pt x="323" y="267"/>
                      <a:pt x="323" y="268"/>
                      <a:pt x="323" y="269"/>
                    </a:cubicBezTo>
                    <a:cubicBezTo>
                      <a:pt x="323" y="271"/>
                      <a:pt x="323" y="272"/>
                      <a:pt x="323" y="272"/>
                    </a:cubicBezTo>
                    <a:cubicBezTo>
                      <a:pt x="320" y="273"/>
                      <a:pt x="317" y="274"/>
                      <a:pt x="312" y="274"/>
                    </a:cubicBezTo>
                    <a:cubicBezTo>
                      <a:pt x="311" y="274"/>
                      <a:pt x="310" y="274"/>
                      <a:pt x="309" y="274"/>
                    </a:cubicBezTo>
                    <a:cubicBezTo>
                      <a:pt x="307" y="274"/>
                      <a:pt x="305" y="274"/>
                      <a:pt x="304" y="276"/>
                    </a:cubicBezTo>
                    <a:cubicBezTo>
                      <a:pt x="303" y="277"/>
                      <a:pt x="304" y="279"/>
                      <a:pt x="304" y="280"/>
                    </a:cubicBezTo>
                    <a:cubicBezTo>
                      <a:pt x="305" y="283"/>
                      <a:pt x="306" y="285"/>
                      <a:pt x="306" y="286"/>
                    </a:cubicBezTo>
                    <a:cubicBezTo>
                      <a:pt x="305" y="287"/>
                      <a:pt x="304" y="288"/>
                      <a:pt x="304" y="290"/>
                    </a:cubicBezTo>
                    <a:cubicBezTo>
                      <a:pt x="304" y="291"/>
                      <a:pt x="305" y="293"/>
                      <a:pt x="306" y="294"/>
                    </a:cubicBezTo>
                    <a:cubicBezTo>
                      <a:pt x="307" y="295"/>
                      <a:pt x="308" y="300"/>
                      <a:pt x="307" y="301"/>
                    </a:cubicBezTo>
                    <a:cubicBezTo>
                      <a:pt x="305" y="301"/>
                      <a:pt x="305" y="301"/>
                      <a:pt x="305" y="301"/>
                    </a:cubicBezTo>
                    <a:cubicBezTo>
                      <a:pt x="302" y="301"/>
                      <a:pt x="301" y="302"/>
                      <a:pt x="297" y="303"/>
                    </a:cubicBezTo>
                    <a:cubicBezTo>
                      <a:pt x="294" y="305"/>
                      <a:pt x="292" y="306"/>
                      <a:pt x="291" y="307"/>
                    </a:cubicBezTo>
                    <a:cubicBezTo>
                      <a:pt x="290" y="308"/>
                      <a:pt x="289" y="308"/>
                      <a:pt x="289" y="309"/>
                    </a:cubicBezTo>
                    <a:cubicBezTo>
                      <a:pt x="288" y="309"/>
                      <a:pt x="288" y="309"/>
                      <a:pt x="287" y="309"/>
                    </a:cubicBezTo>
                    <a:cubicBezTo>
                      <a:pt x="287" y="309"/>
                      <a:pt x="286" y="310"/>
                      <a:pt x="286" y="310"/>
                    </a:cubicBezTo>
                    <a:cubicBezTo>
                      <a:pt x="284" y="308"/>
                      <a:pt x="281" y="303"/>
                      <a:pt x="278" y="302"/>
                    </a:cubicBezTo>
                    <a:cubicBezTo>
                      <a:pt x="276" y="302"/>
                      <a:pt x="272" y="301"/>
                      <a:pt x="270" y="299"/>
                    </a:cubicBezTo>
                    <a:cubicBezTo>
                      <a:pt x="269" y="298"/>
                      <a:pt x="263" y="293"/>
                      <a:pt x="260" y="292"/>
                    </a:cubicBezTo>
                    <a:cubicBezTo>
                      <a:pt x="258" y="291"/>
                      <a:pt x="257" y="291"/>
                      <a:pt x="256" y="292"/>
                    </a:cubicBezTo>
                    <a:cubicBezTo>
                      <a:pt x="254" y="294"/>
                      <a:pt x="256" y="296"/>
                      <a:pt x="256" y="296"/>
                    </a:cubicBezTo>
                    <a:cubicBezTo>
                      <a:pt x="257" y="297"/>
                      <a:pt x="258" y="298"/>
                      <a:pt x="258" y="299"/>
                    </a:cubicBezTo>
                    <a:cubicBezTo>
                      <a:pt x="259" y="300"/>
                      <a:pt x="259" y="301"/>
                      <a:pt x="259" y="301"/>
                    </a:cubicBezTo>
                    <a:cubicBezTo>
                      <a:pt x="259" y="302"/>
                      <a:pt x="259" y="302"/>
                      <a:pt x="258" y="302"/>
                    </a:cubicBezTo>
                    <a:cubicBezTo>
                      <a:pt x="257" y="303"/>
                      <a:pt x="256" y="304"/>
                      <a:pt x="256" y="306"/>
                    </a:cubicBezTo>
                    <a:cubicBezTo>
                      <a:pt x="256" y="308"/>
                      <a:pt x="258" y="309"/>
                      <a:pt x="259" y="310"/>
                    </a:cubicBezTo>
                    <a:cubicBezTo>
                      <a:pt x="262" y="311"/>
                      <a:pt x="262" y="311"/>
                      <a:pt x="262" y="311"/>
                    </a:cubicBezTo>
                    <a:cubicBezTo>
                      <a:pt x="264" y="311"/>
                      <a:pt x="265" y="312"/>
                      <a:pt x="266" y="313"/>
                    </a:cubicBezTo>
                    <a:cubicBezTo>
                      <a:pt x="267" y="314"/>
                      <a:pt x="268" y="314"/>
                      <a:pt x="269" y="315"/>
                    </a:cubicBezTo>
                    <a:cubicBezTo>
                      <a:pt x="269" y="315"/>
                      <a:pt x="269" y="315"/>
                      <a:pt x="268" y="316"/>
                    </a:cubicBezTo>
                    <a:cubicBezTo>
                      <a:pt x="267" y="316"/>
                      <a:pt x="267" y="316"/>
                      <a:pt x="267" y="316"/>
                    </a:cubicBezTo>
                    <a:cubicBezTo>
                      <a:pt x="263" y="320"/>
                      <a:pt x="261" y="323"/>
                      <a:pt x="261" y="326"/>
                    </a:cubicBezTo>
                    <a:cubicBezTo>
                      <a:pt x="260" y="327"/>
                      <a:pt x="260" y="328"/>
                      <a:pt x="260" y="328"/>
                    </a:cubicBezTo>
                    <a:cubicBezTo>
                      <a:pt x="260" y="330"/>
                      <a:pt x="260" y="331"/>
                      <a:pt x="258" y="331"/>
                    </a:cubicBezTo>
                    <a:cubicBezTo>
                      <a:pt x="255" y="333"/>
                      <a:pt x="254" y="335"/>
                      <a:pt x="253" y="336"/>
                    </a:cubicBezTo>
                    <a:cubicBezTo>
                      <a:pt x="253" y="338"/>
                      <a:pt x="253" y="338"/>
                      <a:pt x="252" y="338"/>
                    </a:cubicBezTo>
                    <a:cubicBezTo>
                      <a:pt x="248" y="339"/>
                      <a:pt x="244" y="340"/>
                      <a:pt x="242" y="343"/>
                    </a:cubicBezTo>
                    <a:cubicBezTo>
                      <a:pt x="242" y="344"/>
                      <a:pt x="241" y="344"/>
                      <a:pt x="241" y="345"/>
                    </a:cubicBezTo>
                    <a:cubicBezTo>
                      <a:pt x="240" y="347"/>
                      <a:pt x="239" y="350"/>
                      <a:pt x="238" y="350"/>
                    </a:cubicBezTo>
                    <a:cubicBezTo>
                      <a:pt x="235" y="352"/>
                      <a:pt x="232" y="356"/>
                      <a:pt x="231" y="359"/>
                    </a:cubicBezTo>
                    <a:cubicBezTo>
                      <a:pt x="230" y="360"/>
                      <a:pt x="224" y="363"/>
                      <a:pt x="223" y="363"/>
                    </a:cubicBezTo>
                    <a:cubicBezTo>
                      <a:pt x="223" y="363"/>
                      <a:pt x="223" y="363"/>
                      <a:pt x="223" y="363"/>
                    </a:cubicBezTo>
                    <a:cubicBezTo>
                      <a:pt x="220" y="363"/>
                      <a:pt x="213" y="362"/>
                      <a:pt x="206" y="366"/>
                    </a:cubicBezTo>
                    <a:cubicBezTo>
                      <a:pt x="202" y="368"/>
                      <a:pt x="198" y="368"/>
                      <a:pt x="196" y="368"/>
                    </a:cubicBezTo>
                    <a:cubicBezTo>
                      <a:pt x="196" y="368"/>
                      <a:pt x="196" y="367"/>
                      <a:pt x="196" y="367"/>
                    </a:cubicBezTo>
                    <a:cubicBezTo>
                      <a:pt x="195" y="366"/>
                      <a:pt x="195" y="365"/>
                      <a:pt x="195" y="364"/>
                    </a:cubicBezTo>
                    <a:cubicBezTo>
                      <a:pt x="193" y="360"/>
                      <a:pt x="192" y="357"/>
                      <a:pt x="190" y="356"/>
                    </a:cubicBezTo>
                    <a:cubicBezTo>
                      <a:pt x="189" y="355"/>
                      <a:pt x="188" y="355"/>
                      <a:pt x="187" y="356"/>
                    </a:cubicBezTo>
                    <a:cubicBezTo>
                      <a:pt x="187" y="356"/>
                      <a:pt x="186" y="356"/>
                      <a:pt x="186" y="356"/>
                    </a:cubicBezTo>
                    <a:cubicBezTo>
                      <a:pt x="184" y="356"/>
                      <a:pt x="182" y="357"/>
                      <a:pt x="181" y="359"/>
                    </a:cubicBezTo>
                    <a:cubicBezTo>
                      <a:pt x="180" y="360"/>
                      <a:pt x="180" y="362"/>
                      <a:pt x="181" y="364"/>
                    </a:cubicBezTo>
                    <a:cubicBezTo>
                      <a:pt x="182" y="367"/>
                      <a:pt x="181" y="367"/>
                      <a:pt x="179" y="370"/>
                    </a:cubicBezTo>
                    <a:cubicBezTo>
                      <a:pt x="179" y="370"/>
                      <a:pt x="179" y="370"/>
                      <a:pt x="179" y="370"/>
                    </a:cubicBezTo>
                    <a:cubicBezTo>
                      <a:pt x="179" y="370"/>
                      <a:pt x="179" y="371"/>
                      <a:pt x="179" y="371"/>
                    </a:cubicBezTo>
                    <a:cubicBezTo>
                      <a:pt x="175" y="367"/>
                      <a:pt x="169" y="366"/>
                      <a:pt x="166" y="366"/>
                    </a:cubicBezTo>
                    <a:cubicBezTo>
                      <a:pt x="165" y="366"/>
                      <a:pt x="164" y="366"/>
                      <a:pt x="165" y="366"/>
                    </a:cubicBezTo>
                    <a:cubicBezTo>
                      <a:pt x="161" y="364"/>
                      <a:pt x="151" y="371"/>
                      <a:pt x="150" y="373"/>
                    </a:cubicBezTo>
                    <a:cubicBezTo>
                      <a:pt x="149" y="374"/>
                      <a:pt x="142" y="378"/>
                      <a:pt x="140" y="378"/>
                    </a:cubicBezTo>
                    <a:cubicBezTo>
                      <a:pt x="138" y="379"/>
                      <a:pt x="135" y="378"/>
                      <a:pt x="131" y="377"/>
                    </a:cubicBezTo>
                    <a:cubicBezTo>
                      <a:pt x="125" y="376"/>
                      <a:pt x="113" y="384"/>
                      <a:pt x="113" y="384"/>
                    </a:cubicBezTo>
                    <a:cubicBezTo>
                      <a:pt x="110" y="386"/>
                      <a:pt x="105" y="386"/>
                      <a:pt x="102" y="385"/>
                    </a:cubicBezTo>
                    <a:cubicBezTo>
                      <a:pt x="100" y="384"/>
                      <a:pt x="99" y="384"/>
                      <a:pt x="99" y="384"/>
                    </a:cubicBezTo>
                    <a:cubicBezTo>
                      <a:pt x="99" y="383"/>
                      <a:pt x="99" y="381"/>
                      <a:pt x="98" y="380"/>
                    </a:cubicBezTo>
                    <a:cubicBezTo>
                      <a:pt x="97" y="380"/>
                      <a:pt x="96" y="379"/>
                      <a:pt x="95" y="377"/>
                    </a:cubicBezTo>
                    <a:cubicBezTo>
                      <a:pt x="94" y="376"/>
                      <a:pt x="93" y="375"/>
                      <a:pt x="91" y="373"/>
                    </a:cubicBezTo>
                    <a:cubicBezTo>
                      <a:pt x="88" y="370"/>
                      <a:pt x="86" y="370"/>
                      <a:pt x="84" y="370"/>
                    </a:cubicBezTo>
                    <a:cubicBezTo>
                      <a:pt x="81" y="370"/>
                      <a:pt x="78" y="373"/>
                      <a:pt x="77" y="376"/>
                    </a:cubicBezTo>
                    <a:cubicBezTo>
                      <a:pt x="77" y="376"/>
                      <a:pt x="77" y="376"/>
                      <a:pt x="76" y="377"/>
                    </a:cubicBezTo>
                    <a:cubicBezTo>
                      <a:pt x="75" y="378"/>
                      <a:pt x="74" y="380"/>
                      <a:pt x="73" y="384"/>
                    </a:cubicBezTo>
                    <a:cubicBezTo>
                      <a:pt x="72" y="385"/>
                      <a:pt x="72" y="386"/>
                      <a:pt x="71" y="386"/>
                    </a:cubicBezTo>
                    <a:cubicBezTo>
                      <a:pt x="71" y="386"/>
                      <a:pt x="70" y="385"/>
                      <a:pt x="69" y="384"/>
                    </a:cubicBezTo>
                    <a:cubicBezTo>
                      <a:pt x="68" y="381"/>
                      <a:pt x="66" y="379"/>
                      <a:pt x="63" y="378"/>
                    </a:cubicBezTo>
                    <a:cubicBezTo>
                      <a:pt x="62" y="378"/>
                      <a:pt x="62" y="377"/>
                      <a:pt x="61" y="377"/>
                    </a:cubicBezTo>
                    <a:cubicBezTo>
                      <a:pt x="59" y="375"/>
                      <a:pt x="57" y="371"/>
                      <a:pt x="56" y="368"/>
                    </a:cubicBezTo>
                    <a:cubicBezTo>
                      <a:pt x="55" y="366"/>
                      <a:pt x="54" y="366"/>
                      <a:pt x="53" y="365"/>
                    </a:cubicBezTo>
                    <a:cubicBezTo>
                      <a:pt x="51" y="364"/>
                      <a:pt x="48" y="365"/>
                      <a:pt x="46" y="366"/>
                    </a:cubicBezTo>
                    <a:cubicBezTo>
                      <a:pt x="46" y="367"/>
                      <a:pt x="46" y="367"/>
                      <a:pt x="46" y="367"/>
                    </a:cubicBezTo>
                    <a:cubicBezTo>
                      <a:pt x="43" y="368"/>
                      <a:pt x="38" y="374"/>
                      <a:pt x="36" y="379"/>
                    </a:cubicBezTo>
                    <a:cubicBezTo>
                      <a:pt x="34" y="383"/>
                      <a:pt x="35" y="385"/>
                      <a:pt x="35" y="387"/>
                    </a:cubicBezTo>
                    <a:cubicBezTo>
                      <a:pt x="35" y="388"/>
                      <a:pt x="36" y="388"/>
                      <a:pt x="36" y="389"/>
                    </a:cubicBezTo>
                    <a:cubicBezTo>
                      <a:pt x="36" y="392"/>
                      <a:pt x="33" y="393"/>
                      <a:pt x="33" y="393"/>
                    </a:cubicBezTo>
                    <a:cubicBezTo>
                      <a:pt x="33" y="393"/>
                      <a:pt x="32" y="392"/>
                      <a:pt x="31" y="392"/>
                    </a:cubicBezTo>
                    <a:cubicBezTo>
                      <a:pt x="29" y="391"/>
                      <a:pt x="28" y="391"/>
                      <a:pt x="26" y="391"/>
                    </a:cubicBezTo>
                    <a:cubicBezTo>
                      <a:pt x="24" y="390"/>
                      <a:pt x="22" y="391"/>
                      <a:pt x="21" y="392"/>
                    </a:cubicBezTo>
                    <a:cubicBezTo>
                      <a:pt x="20" y="391"/>
                      <a:pt x="19" y="390"/>
                      <a:pt x="18" y="389"/>
                    </a:cubicBezTo>
                    <a:cubicBezTo>
                      <a:pt x="18" y="389"/>
                      <a:pt x="17" y="388"/>
                      <a:pt x="16" y="387"/>
                    </a:cubicBezTo>
                    <a:close/>
                  </a:path>
                </a:pathLst>
              </a:custGeom>
              <a:solidFill>
                <a:srgbClr val="91B9E3"/>
              </a:solidFill>
              <a:ln>
                <a:noFill/>
              </a:ln>
              <a:extLst/>
            </p:spPr>
            <p:txBody>
              <a:bodyPr/>
              <a:lstStyle/>
              <a:p>
                <a:endParaRPr lang="ca-ES"/>
              </a:p>
            </p:txBody>
          </p:sp>
          <p:sp>
            <p:nvSpPr>
              <p:cNvPr id="30" name="Freeform 9">
                <a:hlinkClick r:id="rId6" action="ppaction://hlinksldjump"/>
              </p:cNvPr>
              <p:cNvSpPr>
                <a:spLocks/>
              </p:cNvSpPr>
              <p:nvPr/>
            </p:nvSpPr>
            <p:spPr bwMode="auto">
              <a:xfrm>
                <a:off x="3092462" y="4545743"/>
                <a:ext cx="1153878" cy="1576620"/>
              </a:xfrm>
              <a:custGeom>
                <a:avLst/>
                <a:gdLst>
                  <a:gd name="T0" fmla="*/ 212 w 280"/>
                  <a:gd name="T1" fmla="*/ 240 h 385"/>
                  <a:gd name="T2" fmla="*/ 212 w 280"/>
                  <a:gd name="T3" fmla="*/ 273 h 385"/>
                  <a:gd name="T4" fmla="*/ 220 w 280"/>
                  <a:gd name="T5" fmla="*/ 259 h 385"/>
                  <a:gd name="T6" fmla="*/ 249 w 280"/>
                  <a:gd name="T7" fmla="*/ 290 h 385"/>
                  <a:gd name="T8" fmla="*/ 259 w 280"/>
                  <a:gd name="T9" fmla="*/ 295 h 385"/>
                  <a:gd name="T10" fmla="*/ 206 w 280"/>
                  <a:gd name="T11" fmla="*/ 341 h 385"/>
                  <a:gd name="T12" fmla="*/ 177 w 280"/>
                  <a:gd name="T13" fmla="*/ 337 h 385"/>
                  <a:gd name="T14" fmla="*/ 146 w 280"/>
                  <a:gd name="T15" fmla="*/ 355 h 385"/>
                  <a:gd name="T16" fmla="*/ 136 w 280"/>
                  <a:gd name="T17" fmla="*/ 363 h 385"/>
                  <a:gd name="T18" fmla="*/ 124 w 280"/>
                  <a:gd name="T19" fmla="*/ 385 h 385"/>
                  <a:gd name="T20" fmla="*/ 108 w 280"/>
                  <a:gd name="T21" fmla="*/ 379 h 385"/>
                  <a:gd name="T22" fmla="*/ 97 w 280"/>
                  <a:gd name="T23" fmla="*/ 368 h 385"/>
                  <a:gd name="T24" fmla="*/ 55 w 280"/>
                  <a:gd name="T25" fmla="*/ 341 h 385"/>
                  <a:gd name="T26" fmla="*/ 45 w 280"/>
                  <a:gd name="T27" fmla="*/ 305 h 385"/>
                  <a:gd name="T28" fmla="*/ 35 w 280"/>
                  <a:gd name="T29" fmla="*/ 294 h 385"/>
                  <a:gd name="T30" fmla="*/ 23 w 280"/>
                  <a:gd name="T31" fmla="*/ 286 h 385"/>
                  <a:gd name="T32" fmla="*/ 10 w 280"/>
                  <a:gd name="T33" fmla="*/ 287 h 385"/>
                  <a:gd name="T34" fmla="*/ 7 w 280"/>
                  <a:gd name="T35" fmla="*/ 271 h 385"/>
                  <a:gd name="T36" fmla="*/ 30 w 280"/>
                  <a:gd name="T37" fmla="*/ 260 h 385"/>
                  <a:gd name="T38" fmla="*/ 38 w 280"/>
                  <a:gd name="T39" fmla="*/ 235 h 385"/>
                  <a:gd name="T40" fmla="*/ 32 w 280"/>
                  <a:gd name="T41" fmla="*/ 214 h 385"/>
                  <a:gd name="T42" fmla="*/ 38 w 280"/>
                  <a:gd name="T43" fmla="*/ 194 h 385"/>
                  <a:gd name="T44" fmla="*/ 43 w 280"/>
                  <a:gd name="T45" fmla="*/ 182 h 385"/>
                  <a:gd name="T46" fmla="*/ 49 w 280"/>
                  <a:gd name="T47" fmla="*/ 160 h 385"/>
                  <a:gd name="T48" fmla="*/ 37 w 280"/>
                  <a:gd name="T49" fmla="*/ 147 h 385"/>
                  <a:gd name="T50" fmla="*/ 26 w 280"/>
                  <a:gd name="T51" fmla="*/ 133 h 385"/>
                  <a:gd name="T52" fmla="*/ 16 w 280"/>
                  <a:gd name="T53" fmla="*/ 118 h 385"/>
                  <a:gd name="T54" fmla="*/ 21 w 280"/>
                  <a:gd name="T55" fmla="*/ 100 h 385"/>
                  <a:gd name="T56" fmla="*/ 21 w 280"/>
                  <a:gd name="T57" fmla="*/ 91 h 385"/>
                  <a:gd name="T58" fmla="*/ 31 w 280"/>
                  <a:gd name="T59" fmla="*/ 92 h 385"/>
                  <a:gd name="T60" fmla="*/ 41 w 280"/>
                  <a:gd name="T61" fmla="*/ 89 h 385"/>
                  <a:gd name="T62" fmla="*/ 56 w 280"/>
                  <a:gd name="T63" fmla="*/ 75 h 385"/>
                  <a:gd name="T64" fmla="*/ 61 w 280"/>
                  <a:gd name="T65" fmla="*/ 64 h 385"/>
                  <a:gd name="T66" fmla="*/ 68 w 280"/>
                  <a:gd name="T67" fmla="*/ 49 h 385"/>
                  <a:gd name="T68" fmla="*/ 85 w 280"/>
                  <a:gd name="T69" fmla="*/ 38 h 385"/>
                  <a:gd name="T70" fmla="*/ 92 w 280"/>
                  <a:gd name="T71" fmla="*/ 26 h 385"/>
                  <a:gd name="T72" fmla="*/ 107 w 280"/>
                  <a:gd name="T73" fmla="*/ 19 h 385"/>
                  <a:gd name="T74" fmla="*/ 114 w 280"/>
                  <a:gd name="T75" fmla="*/ 2 h 385"/>
                  <a:gd name="T76" fmla="*/ 124 w 280"/>
                  <a:gd name="T77" fmla="*/ 11 h 385"/>
                  <a:gd name="T78" fmla="*/ 137 w 280"/>
                  <a:gd name="T79" fmla="*/ 21 h 385"/>
                  <a:gd name="T80" fmla="*/ 148 w 280"/>
                  <a:gd name="T81" fmla="*/ 8 h 385"/>
                  <a:gd name="T82" fmla="*/ 157 w 280"/>
                  <a:gd name="T83" fmla="*/ 11 h 385"/>
                  <a:gd name="T84" fmla="*/ 166 w 280"/>
                  <a:gd name="T85" fmla="*/ 20 h 385"/>
                  <a:gd name="T86" fmla="*/ 207 w 280"/>
                  <a:gd name="T87" fmla="*/ 14 h 385"/>
                  <a:gd name="T88" fmla="*/ 232 w 280"/>
                  <a:gd name="T89" fmla="*/ 2 h 385"/>
                  <a:gd name="T90" fmla="*/ 236 w 280"/>
                  <a:gd name="T91" fmla="*/ 10 h 385"/>
                  <a:gd name="T92" fmla="*/ 238 w 280"/>
                  <a:gd name="T93" fmla="*/ 29 h 385"/>
                  <a:gd name="T94" fmla="*/ 231 w 280"/>
                  <a:gd name="T95" fmla="*/ 46 h 385"/>
                  <a:gd name="T96" fmla="*/ 239 w 280"/>
                  <a:gd name="T97" fmla="*/ 51 h 385"/>
                  <a:gd name="T98" fmla="*/ 244 w 280"/>
                  <a:gd name="T99" fmla="*/ 52 h 385"/>
                  <a:gd name="T100" fmla="*/ 259 w 280"/>
                  <a:gd name="T101" fmla="*/ 63 h 385"/>
                  <a:gd name="T102" fmla="*/ 280 w 280"/>
                  <a:gd name="T103" fmla="*/ 63 h 385"/>
                  <a:gd name="T104" fmla="*/ 264 w 280"/>
                  <a:gd name="T105" fmla="*/ 67 h 385"/>
                  <a:gd name="T106" fmla="*/ 271 w 280"/>
                  <a:gd name="T107" fmla="*/ 78 h 385"/>
                  <a:gd name="T108" fmla="*/ 269 w 280"/>
                  <a:gd name="T109" fmla="*/ 90 h 385"/>
                  <a:gd name="T110" fmla="*/ 248 w 280"/>
                  <a:gd name="T111" fmla="*/ 102 h 385"/>
                  <a:gd name="T112" fmla="*/ 248 w 280"/>
                  <a:gd name="T113" fmla="*/ 112 h 385"/>
                  <a:gd name="T114" fmla="*/ 257 w 280"/>
                  <a:gd name="T115" fmla="*/ 124 h 385"/>
                  <a:gd name="T116" fmla="*/ 249 w 280"/>
                  <a:gd name="T117" fmla="*/ 137 h 385"/>
                  <a:gd name="T118" fmla="*/ 225 w 280"/>
                  <a:gd name="T119" fmla="*/ 152 h 385"/>
                  <a:gd name="T120" fmla="*/ 228 w 280"/>
                  <a:gd name="T121" fmla="*/ 173 h 385"/>
                  <a:gd name="T122" fmla="*/ 242 w 280"/>
                  <a:gd name="T123" fmla="*/ 190 h 385"/>
                  <a:gd name="T124" fmla="*/ 225 w 280"/>
                  <a:gd name="T125" fmla="*/ 227 h 3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80" h="385">
                    <a:moveTo>
                      <a:pt x="225" y="227"/>
                    </a:moveTo>
                    <a:cubicBezTo>
                      <a:pt x="224" y="228"/>
                      <a:pt x="222" y="229"/>
                      <a:pt x="220" y="230"/>
                    </a:cubicBezTo>
                    <a:cubicBezTo>
                      <a:pt x="217" y="233"/>
                      <a:pt x="213" y="235"/>
                      <a:pt x="212" y="240"/>
                    </a:cubicBezTo>
                    <a:cubicBezTo>
                      <a:pt x="212" y="243"/>
                      <a:pt x="207" y="247"/>
                      <a:pt x="199" y="252"/>
                    </a:cubicBezTo>
                    <a:cubicBezTo>
                      <a:pt x="195" y="254"/>
                      <a:pt x="194" y="257"/>
                      <a:pt x="195" y="260"/>
                    </a:cubicBezTo>
                    <a:cubicBezTo>
                      <a:pt x="197" y="267"/>
                      <a:pt x="206" y="273"/>
                      <a:pt x="212" y="273"/>
                    </a:cubicBezTo>
                    <a:cubicBezTo>
                      <a:pt x="214" y="273"/>
                      <a:pt x="215" y="273"/>
                      <a:pt x="216" y="272"/>
                    </a:cubicBezTo>
                    <a:cubicBezTo>
                      <a:pt x="220" y="270"/>
                      <a:pt x="220" y="264"/>
                      <a:pt x="220" y="260"/>
                    </a:cubicBezTo>
                    <a:cubicBezTo>
                      <a:pt x="220" y="260"/>
                      <a:pt x="220" y="259"/>
                      <a:pt x="220" y="259"/>
                    </a:cubicBezTo>
                    <a:cubicBezTo>
                      <a:pt x="222" y="261"/>
                      <a:pt x="226" y="267"/>
                      <a:pt x="229" y="271"/>
                    </a:cubicBezTo>
                    <a:cubicBezTo>
                      <a:pt x="234" y="278"/>
                      <a:pt x="238" y="285"/>
                      <a:pt x="243" y="288"/>
                    </a:cubicBezTo>
                    <a:cubicBezTo>
                      <a:pt x="245" y="289"/>
                      <a:pt x="247" y="290"/>
                      <a:pt x="249" y="290"/>
                    </a:cubicBezTo>
                    <a:cubicBezTo>
                      <a:pt x="251" y="290"/>
                      <a:pt x="253" y="290"/>
                      <a:pt x="255" y="289"/>
                    </a:cubicBezTo>
                    <a:cubicBezTo>
                      <a:pt x="256" y="289"/>
                      <a:pt x="257" y="289"/>
                      <a:pt x="258" y="289"/>
                    </a:cubicBezTo>
                    <a:cubicBezTo>
                      <a:pt x="259" y="289"/>
                      <a:pt x="259" y="293"/>
                      <a:pt x="259" y="295"/>
                    </a:cubicBezTo>
                    <a:cubicBezTo>
                      <a:pt x="260" y="310"/>
                      <a:pt x="244" y="319"/>
                      <a:pt x="236" y="320"/>
                    </a:cubicBezTo>
                    <a:cubicBezTo>
                      <a:pt x="227" y="322"/>
                      <a:pt x="214" y="334"/>
                      <a:pt x="213" y="335"/>
                    </a:cubicBezTo>
                    <a:cubicBezTo>
                      <a:pt x="210" y="337"/>
                      <a:pt x="208" y="339"/>
                      <a:pt x="206" y="341"/>
                    </a:cubicBezTo>
                    <a:cubicBezTo>
                      <a:pt x="207" y="338"/>
                      <a:pt x="208" y="335"/>
                      <a:pt x="208" y="334"/>
                    </a:cubicBezTo>
                    <a:cubicBezTo>
                      <a:pt x="208" y="333"/>
                      <a:pt x="207" y="330"/>
                      <a:pt x="203" y="330"/>
                    </a:cubicBezTo>
                    <a:cubicBezTo>
                      <a:pt x="197" y="330"/>
                      <a:pt x="184" y="334"/>
                      <a:pt x="177" y="337"/>
                    </a:cubicBezTo>
                    <a:cubicBezTo>
                      <a:pt x="174" y="338"/>
                      <a:pt x="171" y="338"/>
                      <a:pt x="168" y="337"/>
                    </a:cubicBezTo>
                    <a:cubicBezTo>
                      <a:pt x="167" y="337"/>
                      <a:pt x="165" y="336"/>
                      <a:pt x="163" y="336"/>
                    </a:cubicBezTo>
                    <a:cubicBezTo>
                      <a:pt x="155" y="336"/>
                      <a:pt x="152" y="343"/>
                      <a:pt x="146" y="355"/>
                    </a:cubicBezTo>
                    <a:cubicBezTo>
                      <a:pt x="143" y="361"/>
                      <a:pt x="142" y="361"/>
                      <a:pt x="142" y="361"/>
                    </a:cubicBezTo>
                    <a:cubicBezTo>
                      <a:pt x="142" y="361"/>
                      <a:pt x="142" y="361"/>
                      <a:pt x="142" y="361"/>
                    </a:cubicBezTo>
                    <a:cubicBezTo>
                      <a:pt x="140" y="361"/>
                      <a:pt x="138" y="361"/>
                      <a:pt x="136" y="363"/>
                    </a:cubicBezTo>
                    <a:cubicBezTo>
                      <a:pt x="132" y="367"/>
                      <a:pt x="126" y="378"/>
                      <a:pt x="124" y="385"/>
                    </a:cubicBezTo>
                    <a:cubicBezTo>
                      <a:pt x="124" y="385"/>
                      <a:pt x="124" y="385"/>
                      <a:pt x="124" y="385"/>
                    </a:cubicBezTo>
                    <a:cubicBezTo>
                      <a:pt x="124" y="385"/>
                      <a:pt x="124" y="385"/>
                      <a:pt x="124" y="385"/>
                    </a:cubicBezTo>
                    <a:cubicBezTo>
                      <a:pt x="122" y="385"/>
                      <a:pt x="119" y="384"/>
                      <a:pt x="117" y="383"/>
                    </a:cubicBezTo>
                    <a:cubicBezTo>
                      <a:pt x="116" y="382"/>
                      <a:pt x="116" y="382"/>
                      <a:pt x="116" y="382"/>
                    </a:cubicBezTo>
                    <a:cubicBezTo>
                      <a:pt x="114" y="382"/>
                      <a:pt x="111" y="381"/>
                      <a:pt x="108" y="379"/>
                    </a:cubicBezTo>
                    <a:cubicBezTo>
                      <a:pt x="104" y="378"/>
                      <a:pt x="99" y="376"/>
                      <a:pt x="97" y="375"/>
                    </a:cubicBezTo>
                    <a:cubicBezTo>
                      <a:pt x="96" y="374"/>
                      <a:pt x="95" y="374"/>
                      <a:pt x="97" y="369"/>
                    </a:cubicBezTo>
                    <a:cubicBezTo>
                      <a:pt x="97" y="368"/>
                      <a:pt x="97" y="368"/>
                      <a:pt x="97" y="368"/>
                    </a:cubicBezTo>
                    <a:cubicBezTo>
                      <a:pt x="99" y="360"/>
                      <a:pt x="87" y="350"/>
                      <a:pt x="86" y="350"/>
                    </a:cubicBezTo>
                    <a:cubicBezTo>
                      <a:pt x="85" y="349"/>
                      <a:pt x="80" y="346"/>
                      <a:pt x="76" y="345"/>
                    </a:cubicBezTo>
                    <a:cubicBezTo>
                      <a:pt x="73" y="345"/>
                      <a:pt x="60" y="343"/>
                      <a:pt x="55" y="341"/>
                    </a:cubicBezTo>
                    <a:cubicBezTo>
                      <a:pt x="50" y="339"/>
                      <a:pt x="41" y="333"/>
                      <a:pt x="39" y="329"/>
                    </a:cubicBezTo>
                    <a:cubicBezTo>
                      <a:pt x="37" y="327"/>
                      <a:pt x="39" y="319"/>
                      <a:pt x="40" y="317"/>
                    </a:cubicBezTo>
                    <a:cubicBezTo>
                      <a:pt x="42" y="315"/>
                      <a:pt x="44" y="310"/>
                      <a:pt x="45" y="305"/>
                    </a:cubicBezTo>
                    <a:cubicBezTo>
                      <a:pt x="45" y="301"/>
                      <a:pt x="42" y="299"/>
                      <a:pt x="40" y="298"/>
                    </a:cubicBezTo>
                    <a:cubicBezTo>
                      <a:pt x="40" y="297"/>
                      <a:pt x="39" y="297"/>
                      <a:pt x="39" y="296"/>
                    </a:cubicBezTo>
                    <a:cubicBezTo>
                      <a:pt x="38" y="295"/>
                      <a:pt x="37" y="294"/>
                      <a:pt x="35" y="294"/>
                    </a:cubicBezTo>
                    <a:cubicBezTo>
                      <a:pt x="33" y="294"/>
                      <a:pt x="31" y="295"/>
                      <a:pt x="28" y="296"/>
                    </a:cubicBezTo>
                    <a:cubicBezTo>
                      <a:pt x="27" y="297"/>
                      <a:pt x="26" y="297"/>
                      <a:pt x="26" y="297"/>
                    </a:cubicBezTo>
                    <a:cubicBezTo>
                      <a:pt x="25" y="296"/>
                      <a:pt x="23" y="290"/>
                      <a:pt x="23" y="286"/>
                    </a:cubicBezTo>
                    <a:cubicBezTo>
                      <a:pt x="23" y="282"/>
                      <a:pt x="20" y="282"/>
                      <a:pt x="19" y="282"/>
                    </a:cubicBezTo>
                    <a:cubicBezTo>
                      <a:pt x="18" y="282"/>
                      <a:pt x="16" y="283"/>
                      <a:pt x="14" y="284"/>
                    </a:cubicBezTo>
                    <a:cubicBezTo>
                      <a:pt x="13" y="285"/>
                      <a:pt x="11" y="287"/>
                      <a:pt x="10" y="287"/>
                    </a:cubicBezTo>
                    <a:cubicBezTo>
                      <a:pt x="7" y="288"/>
                      <a:pt x="4" y="285"/>
                      <a:pt x="2" y="280"/>
                    </a:cubicBezTo>
                    <a:cubicBezTo>
                      <a:pt x="0" y="277"/>
                      <a:pt x="1" y="276"/>
                      <a:pt x="2" y="274"/>
                    </a:cubicBezTo>
                    <a:cubicBezTo>
                      <a:pt x="3" y="273"/>
                      <a:pt x="6" y="272"/>
                      <a:pt x="7" y="271"/>
                    </a:cubicBezTo>
                    <a:cubicBezTo>
                      <a:pt x="8" y="271"/>
                      <a:pt x="9" y="270"/>
                      <a:pt x="10" y="270"/>
                    </a:cubicBezTo>
                    <a:cubicBezTo>
                      <a:pt x="11" y="269"/>
                      <a:pt x="17" y="268"/>
                      <a:pt x="22" y="267"/>
                    </a:cubicBezTo>
                    <a:cubicBezTo>
                      <a:pt x="26" y="267"/>
                      <a:pt x="28" y="264"/>
                      <a:pt x="30" y="260"/>
                    </a:cubicBezTo>
                    <a:cubicBezTo>
                      <a:pt x="32" y="256"/>
                      <a:pt x="34" y="252"/>
                      <a:pt x="38" y="250"/>
                    </a:cubicBezTo>
                    <a:cubicBezTo>
                      <a:pt x="41" y="248"/>
                      <a:pt x="43" y="246"/>
                      <a:pt x="43" y="243"/>
                    </a:cubicBezTo>
                    <a:cubicBezTo>
                      <a:pt x="43" y="240"/>
                      <a:pt x="41" y="237"/>
                      <a:pt x="38" y="235"/>
                    </a:cubicBezTo>
                    <a:cubicBezTo>
                      <a:pt x="35" y="233"/>
                      <a:pt x="34" y="227"/>
                      <a:pt x="35" y="224"/>
                    </a:cubicBezTo>
                    <a:cubicBezTo>
                      <a:pt x="36" y="219"/>
                      <a:pt x="35" y="217"/>
                      <a:pt x="33" y="215"/>
                    </a:cubicBezTo>
                    <a:cubicBezTo>
                      <a:pt x="32" y="214"/>
                      <a:pt x="32" y="214"/>
                      <a:pt x="32" y="214"/>
                    </a:cubicBezTo>
                    <a:cubicBezTo>
                      <a:pt x="31" y="213"/>
                      <a:pt x="31" y="208"/>
                      <a:pt x="32" y="205"/>
                    </a:cubicBezTo>
                    <a:cubicBezTo>
                      <a:pt x="32" y="204"/>
                      <a:pt x="32" y="203"/>
                      <a:pt x="32" y="202"/>
                    </a:cubicBezTo>
                    <a:cubicBezTo>
                      <a:pt x="32" y="200"/>
                      <a:pt x="34" y="197"/>
                      <a:pt x="38" y="194"/>
                    </a:cubicBezTo>
                    <a:cubicBezTo>
                      <a:pt x="41" y="191"/>
                      <a:pt x="41" y="188"/>
                      <a:pt x="41" y="186"/>
                    </a:cubicBezTo>
                    <a:cubicBezTo>
                      <a:pt x="41" y="185"/>
                      <a:pt x="41" y="185"/>
                      <a:pt x="41" y="184"/>
                    </a:cubicBezTo>
                    <a:cubicBezTo>
                      <a:pt x="41" y="184"/>
                      <a:pt x="42" y="183"/>
                      <a:pt x="43" y="182"/>
                    </a:cubicBezTo>
                    <a:cubicBezTo>
                      <a:pt x="45" y="180"/>
                      <a:pt x="47" y="177"/>
                      <a:pt x="51" y="171"/>
                    </a:cubicBezTo>
                    <a:cubicBezTo>
                      <a:pt x="53" y="168"/>
                      <a:pt x="54" y="165"/>
                      <a:pt x="53" y="163"/>
                    </a:cubicBezTo>
                    <a:cubicBezTo>
                      <a:pt x="52" y="161"/>
                      <a:pt x="50" y="161"/>
                      <a:pt x="49" y="160"/>
                    </a:cubicBezTo>
                    <a:cubicBezTo>
                      <a:pt x="48" y="160"/>
                      <a:pt x="47" y="160"/>
                      <a:pt x="46" y="158"/>
                    </a:cubicBezTo>
                    <a:cubicBezTo>
                      <a:pt x="44" y="156"/>
                      <a:pt x="42" y="154"/>
                      <a:pt x="41" y="152"/>
                    </a:cubicBezTo>
                    <a:cubicBezTo>
                      <a:pt x="39" y="150"/>
                      <a:pt x="37" y="148"/>
                      <a:pt x="37" y="147"/>
                    </a:cubicBezTo>
                    <a:cubicBezTo>
                      <a:pt x="37" y="146"/>
                      <a:pt x="35" y="144"/>
                      <a:pt x="30" y="140"/>
                    </a:cubicBezTo>
                    <a:cubicBezTo>
                      <a:pt x="29" y="138"/>
                      <a:pt x="27" y="136"/>
                      <a:pt x="26" y="135"/>
                    </a:cubicBezTo>
                    <a:cubicBezTo>
                      <a:pt x="26" y="134"/>
                      <a:pt x="26" y="134"/>
                      <a:pt x="26" y="133"/>
                    </a:cubicBezTo>
                    <a:cubicBezTo>
                      <a:pt x="26" y="132"/>
                      <a:pt x="26" y="131"/>
                      <a:pt x="25" y="130"/>
                    </a:cubicBezTo>
                    <a:cubicBezTo>
                      <a:pt x="25" y="128"/>
                      <a:pt x="24" y="127"/>
                      <a:pt x="21" y="125"/>
                    </a:cubicBezTo>
                    <a:cubicBezTo>
                      <a:pt x="20" y="123"/>
                      <a:pt x="17" y="120"/>
                      <a:pt x="16" y="118"/>
                    </a:cubicBezTo>
                    <a:cubicBezTo>
                      <a:pt x="16" y="117"/>
                      <a:pt x="17" y="115"/>
                      <a:pt x="18" y="112"/>
                    </a:cubicBezTo>
                    <a:cubicBezTo>
                      <a:pt x="19" y="111"/>
                      <a:pt x="20" y="109"/>
                      <a:pt x="21" y="107"/>
                    </a:cubicBezTo>
                    <a:cubicBezTo>
                      <a:pt x="21" y="104"/>
                      <a:pt x="21" y="102"/>
                      <a:pt x="21" y="100"/>
                    </a:cubicBezTo>
                    <a:cubicBezTo>
                      <a:pt x="21" y="98"/>
                      <a:pt x="21" y="97"/>
                      <a:pt x="21" y="95"/>
                    </a:cubicBezTo>
                    <a:cubicBezTo>
                      <a:pt x="21" y="94"/>
                      <a:pt x="21" y="94"/>
                      <a:pt x="21" y="94"/>
                    </a:cubicBezTo>
                    <a:cubicBezTo>
                      <a:pt x="21" y="93"/>
                      <a:pt x="21" y="91"/>
                      <a:pt x="21" y="91"/>
                    </a:cubicBezTo>
                    <a:cubicBezTo>
                      <a:pt x="21" y="91"/>
                      <a:pt x="22" y="91"/>
                      <a:pt x="23" y="91"/>
                    </a:cubicBezTo>
                    <a:cubicBezTo>
                      <a:pt x="23" y="91"/>
                      <a:pt x="23" y="90"/>
                      <a:pt x="24" y="90"/>
                    </a:cubicBezTo>
                    <a:cubicBezTo>
                      <a:pt x="26" y="90"/>
                      <a:pt x="29" y="92"/>
                      <a:pt x="31" y="92"/>
                    </a:cubicBezTo>
                    <a:cubicBezTo>
                      <a:pt x="34" y="93"/>
                      <a:pt x="35" y="94"/>
                      <a:pt x="37" y="94"/>
                    </a:cubicBezTo>
                    <a:cubicBezTo>
                      <a:pt x="39" y="93"/>
                      <a:pt x="40" y="91"/>
                      <a:pt x="40" y="90"/>
                    </a:cubicBezTo>
                    <a:cubicBezTo>
                      <a:pt x="40" y="89"/>
                      <a:pt x="40" y="89"/>
                      <a:pt x="41" y="89"/>
                    </a:cubicBezTo>
                    <a:cubicBezTo>
                      <a:pt x="44" y="88"/>
                      <a:pt x="46" y="87"/>
                      <a:pt x="50" y="84"/>
                    </a:cubicBezTo>
                    <a:cubicBezTo>
                      <a:pt x="51" y="82"/>
                      <a:pt x="51" y="82"/>
                      <a:pt x="51" y="82"/>
                    </a:cubicBezTo>
                    <a:cubicBezTo>
                      <a:pt x="55" y="79"/>
                      <a:pt x="56" y="78"/>
                      <a:pt x="56" y="75"/>
                    </a:cubicBezTo>
                    <a:cubicBezTo>
                      <a:pt x="56" y="74"/>
                      <a:pt x="56" y="74"/>
                      <a:pt x="56" y="73"/>
                    </a:cubicBezTo>
                    <a:cubicBezTo>
                      <a:pt x="57" y="72"/>
                      <a:pt x="57" y="70"/>
                      <a:pt x="58" y="69"/>
                    </a:cubicBezTo>
                    <a:cubicBezTo>
                      <a:pt x="59" y="68"/>
                      <a:pt x="60" y="66"/>
                      <a:pt x="61" y="64"/>
                    </a:cubicBezTo>
                    <a:cubicBezTo>
                      <a:pt x="61" y="63"/>
                      <a:pt x="61" y="62"/>
                      <a:pt x="62" y="61"/>
                    </a:cubicBezTo>
                    <a:cubicBezTo>
                      <a:pt x="63" y="58"/>
                      <a:pt x="65" y="55"/>
                      <a:pt x="67" y="50"/>
                    </a:cubicBezTo>
                    <a:cubicBezTo>
                      <a:pt x="67" y="50"/>
                      <a:pt x="68" y="49"/>
                      <a:pt x="68" y="49"/>
                    </a:cubicBezTo>
                    <a:cubicBezTo>
                      <a:pt x="69" y="49"/>
                      <a:pt x="70" y="49"/>
                      <a:pt x="70" y="49"/>
                    </a:cubicBezTo>
                    <a:cubicBezTo>
                      <a:pt x="72" y="49"/>
                      <a:pt x="74" y="50"/>
                      <a:pt x="77" y="50"/>
                    </a:cubicBezTo>
                    <a:cubicBezTo>
                      <a:pt x="83" y="50"/>
                      <a:pt x="84" y="43"/>
                      <a:pt x="85" y="38"/>
                    </a:cubicBezTo>
                    <a:cubicBezTo>
                      <a:pt x="85" y="35"/>
                      <a:pt x="86" y="32"/>
                      <a:pt x="87" y="30"/>
                    </a:cubicBezTo>
                    <a:cubicBezTo>
                      <a:pt x="87" y="29"/>
                      <a:pt x="88" y="28"/>
                      <a:pt x="88" y="27"/>
                    </a:cubicBezTo>
                    <a:cubicBezTo>
                      <a:pt x="89" y="27"/>
                      <a:pt x="91" y="26"/>
                      <a:pt x="92" y="26"/>
                    </a:cubicBezTo>
                    <a:cubicBezTo>
                      <a:pt x="93" y="26"/>
                      <a:pt x="94" y="26"/>
                      <a:pt x="95" y="27"/>
                    </a:cubicBezTo>
                    <a:cubicBezTo>
                      <a:pt x="96" y="27"/>
                      <a:pt x="98" y="28"/>
                      <a:pt x="99" y="28"/>
                    </a:cubicBezTo>
                    <a:cubicBezTo>
                      <a:pt x="102" y="28"/>
                      <a:pt x="107" y="25"/>
                      <a:pt x="107" y="19"/>
                    </a:cubicBezTo>
                    <a:cubicBezTo>
                      <a:pt x="107" y="18"/>
                      <a:pt x="107" y="16"/>
                      <a:pt x="106" y="15"/>
                    </a:cubicBezTo>
                    <a:cubicBezTo>
                      <a:pt x="106" y="14"/>
                      <a:pt x="106" y="13"/>
                      <a:pt x="107" y="11"/>
                    </a:cubicBezTo>
                    <a:cubicBezTo>
                      <a:pt x="109" y="7"/>
                      <a:pt x="112" y="2"/>
                      <a:pt x="114" y="2"/>
                    </a:cubicBezTo>
                    <a:cubicBezTo>
                      <a:pt x="114" y="1"/>
                      <a:pt x="114" y="1"/>
                      <a:pt x="115" y="1"/>
                    </a:cubicBezTo>
                    <a:cubicBezTo>
                      <a:pt x="115" y="1"/>
                      <a:pt x="116" y="0"/>
                      <a:pt x="117" y="0"/>
                    </a:cubicBezTo>
                    <a:cubicBezTo>
                      <a:pt x="118" y="3"/>
                      <a:pt x="121" y="9"/>
                      <a:pt x="124" y="11"/>
                    </a:cubicBezTo>
                    <a:cubicBezTo>
                      <a:pt x="125" y="12"/>
                      <a:pt x="126" y="12"/>
                      <a:pt x="127" y="13"/>
                    </a:cubicBezTo>
                    <a:cubicBezTo>
                      <a:pt x="129" y="14"/>
                      <a:pt x="130" y="15"/>
                      <a:pt x="130" y="16"/>
                    </a:cubicBezTo>
                    <a:cubicBezTo>
                      <a:pt x="131" y="18"/>
                      <a:pt x="134" y="21"/>
                      <a:pt x="137" y="21"/>
                    </a:cubicBezTo>
                    <a:cubicBezTo>
                      <a:pt x="138" y="21"/>
                      <a:pt x="142" y="21"/>
                      <a:pt x="144" y="16"/>
                    </a:cubicBezTo>
                    <a:cubicBezTo>
                      <a:pt x="145" y="12"/>
                      <a:pt x="146" y="11"/>
                      <a:pt x="147" y="10"/>
                    </a:cubicBezTo>
                    <a:cubicBezTo>
                      <a:pt x="147" y="10"/>
                      <a:pt x="148" y="9"/>
                      <a:pt x="148" y="8"/>
                    </a:cubicBezTo>
                    <a:cubicBezTo>
                      <a:pt x="149" y="7"/>
                      <a:pt x="150" y="5"/>
                      <a:pt x="151" y="5"/>
                    </a:cubicBezTo>
                    <a:cubicBezTo>
                      <a:pt x="152" y="5"/>
                      <a:pt x="152" y="5"/>
                      <a:pt x="153" y="6"/>
                    </a:cubicBezTo>
                    <a:cubicBezTo>
                      <a:pt x="155" y="8"/>
                      <a:pt x="156" y="10"/>
                      <a:pt x="157" y="11"/>
                    </a:cubicBezTo>
                    <a:cubicBezTo>
                      <a:pt x="158" y="12"/>
                      <a:pt x="159" y="13"/>
                      <a:pt x="159" y="13"/>
                    </a:cubicBezTo>
                    <a:cubicBezTo>
                      <a:pt x="159" y="14"/>
                      <a:pt x="159" y="15"/>
                      <a:pt x="160" y="17"/>
                    </a:cubicBezTo>
                    <a:cubicBezTo>
                      <a:pt x="161" y="18"/>
                      <a:pt x="163" y="19"/>
                      <a:pt x="166" y="20"/>
                    </a:cubicBezTo>
                    <a:cubicBezTo>
                      <a:pt x="174" y="22"/>
                      <a:pt x="179" y="21"/>
                      <a:pt x="182" y="19"/>
                    </a:cubicBezTo>
                    <a:cubicBezTo>
                      <a:pt x="186" y="16"/>
                      <a:pt x="194" y="12"/>
                      <a:pt x="196" y="12"/>
                    </a:cubicBezTo>
                    <a:cubicBezTo>
                      <a:pt x="200" y="14"/>
                      <a:pt x="204" y="14"/>
                      <a:pt x="207" y="14"/>
                    </a:cubicBezTo>
                    <a:cubicBezTo>
                      <a:pt x="210" y="13"/>
                      <a:pt x="219" y="8"/>
                      <a:pt x="221" y="6"/>
                    </a:cubicBezTo>
                    <a:cubicBezTo>
                      <a:pt x="221" y="5"/>
                      <a:pt x="227" y="2"/>
                      <a:pt x="229" y="1"/>
                    </a:cubicBezTo>
                    <a:cubicBezTo>
                      <a:pt x="229" y="1"/>
                      <a:pt x="230" y="2"/>
                      <a:pt x="232" y="2"/>
                    </a:cubicBezTo>
                    <a:cubicBezTo>
                      <a:pt x="234" y="2"/>
                      <a:pt x="238" y="2"/>
                      <a:pt x="241" y="4"/>
                    </a:cubicBezTo>
                    <a:cubicBezTo>
                      <a:pt x="241" y="4"/>
                      <a:pt x="241" y="4"/>
                      <a:pt x="241" y="4"/>
                    </a:cubicBezTo>
                    <a:cubicBezTo>
                      <a:pt x="239" y="6"/>
                      <a:pt x="237" y="7"/>
                      <a:pt x="236" y="10"/>
                    </a:cubicBezTo>
                    <a:cubicBezTo>
                      <a:pt x="235" y="12"/>
                      <a:pt x="237" y="14"/>
                      <a:pt x="238" y="18"/>
                    </a:cubicBezTo>
                    <a:cubicBezTo>
                      <a:pt x="239" y="19"/>
                      <a:pt x="241" y="22"/>
                      <a:pt x="241" y="23"/>
                    </a:cubicBezTo>
                    <a:cubicBezTo>
                      <a:pt x="241" y="26"/>
                      <a:pt x="239" y="29"/>
                      <a:pt x="238" y="29"/>
                    </a:cubicBezTo>
                    <a:cubicBezTo>
                      <a:pt x="235" y="29"/>
                      <a:pt x="228" y="33"/>
                      <a:pt x="226" y="37"/>
                    </a:cubicBezTo>
                    <a:cubicBezTo>
                      <a:pt x="225" y="38"/>
                      <a:pt x="225" y="40"/>
                      <a:pt x="226" y="41"/>
                    </a:cubicBezTo>
                    <a:cubicBezTo>
                      <a:pt x="227" y="44"/>
                      <a:pt x="229" y="45"/>
                      <a:pt x="231" y="46"/>
                    </a:cubicBezTo>
                    <a:cubicBezTo>
                      <a:pt x="231" y="46"/>
                      <a:pt x="232" y="46"/>
                      <a:pt x="233" y="47"/>
                    </a:cubicBezTo>
                    <a:cubicBezTo>
                      <a:pt x="233" y="47"/>
                      <a:pt x="234" y="48"/>
                      <a:pt x="234" y="49"/>
                    </a:cubicBezTo>
                    <a:cubicBezTo>
                      <a:pt x="235" y="50"/>
                      <a:pt x="237" y="52"/>
                      <a:pt x="239" y="51"/>
                    </a:cubicBezTo>
                    <a:cubicBezTo>
                      <a:pt x="241" y="51"/>
                      <a:pt x="241" y="50"/>
                      <a:pt x="242" y="49"/>
                    </a:cubicBezTo>
                    <a:cubicBezTo>
                      <a:pt x="243" y="49"/>
                      <a:pt x="243" y="49"/>
                      <a:pt x="243" y="49"/>
                    </a:cubicBezTo>
                    <a:cubicBezTo>
                      <a:pt x="244" y="50"/>
                      <a:pt x="244" y="51"/>
                      <a:pt x="244" y="52"/>
                    </a:cubicBezTo>
                    <a:cubicBezTo>
                      <a:pt x="245" y="55"/>
                      <a:pt x="246" y="58"/>
                      <a:pt x="250" y="60"/>
                    </a:cubicBezTo>
                    <a:cubicBezTo>
                      <a:pt x="251" y="60"/>
                      <a:pt x="252" y="61"/>
                      <a:pt x="252" y="61"/>
                    </a:cubicBezTo>
                    <a:cubicBezTo>
                      <a:pt x="255" y="62"/>
                      <a:pt x="257" y="63"/>
                      <a:pt x="259" y="63"/>
                    </a:cubicBezTo>
                    <a:cubicBezTo>
                      <a:pt x="260" y="63"/>
                      <a:pt x="261" y="63"/>
                      <a:pt x="263" y="62"/>
                    </a:cubicBezTo>
                    <a:cubicBezTo>
                      <a:pt x="267" y="61"/>
                      <a:pt x="274" y="60"/>
                      <a:pt x="276" y="61"/>
                    </a:cubicBezTo>
                    <a:cubicBezTo>
                      <a:pt x="278" y="62"/>
                      <a:pt x="279" y="63"/>
                      <a:pt x="280" y="63"/>
                    </a:cubicBezTo>
                    <a:cubicBezTo>
                      <a:pt x="278" y="64"/>
                      <a:pt x="275" y="66"/>
                      <a:pt x="274" y="66"/>
                    </a:cubicBezTo>
                    <a:cubicBezTo>
                      <a:pt x="274" y="67"/>
                      <a:pt x="273" y="67"/>
                      <a:pt x="271" y="67"/>
                    </a:cubicBezTo>
                    <a:cubicBezTo>
                      <a:pt x="268" y="67"/>
                      <a:pt x="266" y="67"/>
                      <a:pt x="264" y="67"/>
                    </a:cubicBezTo>
                    <a:cubicBezTo>
                      <a:pt x="262" y="67"/>
                      <a:pt x="260" y="69"/>
                      <a:pt x="260" y="71"/>
                    </a:cubicBezTo>
                    <a:cubicBezTo>
                      <a:pt x="260" y="73"/>
                      <a:pt x="260" y="75"/>
                      <a:pt x="265" y="76"/>
                    </a:cubicBezTo>
                    <a:cubicBezTo>
                      <a:pt x="267" y="77"/>
                      <a:pt x="269" y="78"/>
                      <a:pt x="271" y="78"/>
                    </a:cubicBezTo>
                    <a:cubicBezTo>
                      <a:pt x="272" y="78"/>
                      <a:pt x="273" y="78"/>
                      <a:pt x="273" y="78"/>
                    </a:cubicBezTo>
                    <a:cubicBezTo>
                      <a:pt x="273" y="82"/>
                      <a:pt x="272" y="87"/>
                      <a:pt x="271" y="88"/>
                    </a:cubicBezTo>
                    <a:cubicBezTo>
                      <a:pt x="271" y="89"/>
                      <a:pt x="270" y="89"/>
                      <a:pt x="269" y="90"/>
                    </a:cubicBezTo>
                    <a:cubicBezTo>
                      <a:pt x="266" y="94"/>
                      <a:pt x="264" y="96"/>
                      <a:pt x="265" y="99"/>
                    </a:cubicBezTo>
                    <a:cubicBezTo>
                      <a:pt x="265" y="101"/>
                      <a:pt x="264" y="107"/>
                      <a:pt x="263" y="108"/>
                    </a:cubicBezTo>
                    <a:cubicBezTo>
                      <a:pt x="260" y="107"/>
                      <a:pt x="251" y="104"/>
                      <a:pt x="248" y="102"/>
                    </a:cubicBezTo>
                    <a:cubicBezTo>
                      <a:pt x="247" y="101"/>
                      <a:pt x="245" y="101"/>
                      <a:pt x="244" y="103"/>
                    </a:cubicBezTo>
                    <a:cubicBezTo>
                      <a:pt x="243" y="104"/>
                      <a:pt x="244" y="106"/>
                      <a:pt x="245" y="107"/>
                    </a:cubicBezTo>
                    <a:cubicBezTo>
                      <a:pt x="246" y="109"/>
                      <a:pt x="248" y="111"/>
                      <a:pt x="248" y="112"/>
                    </a:cubicBezTo>
                    <a:cubicBezTo>
                      <a:pt x="249" y="118"/>
                      <a:pt x="254" y="119"/>
                      <a:pt x="256" y="120"/>
                    </a:cubicBezTo>
                    <a:cubicBezTo>
                      <a:pt x="256" y="121"/>
                      <a:pt x="258" y="123"/>
                      <a:pt x="258" y="123"/>
                    </a:cubicBezTo>
                    <a:cubicBezTo>
                      <a:pt x="258" y="123"/>
                      <a:pt x="257" y="124"/>
                      <a:pt x="257" y="124"/>
                    </a:cubicBezTo>
                    <a:cubicBezTo>
                      <a:pt x="256" y="125"/>
                      <a:pt x="255" y="126"/>
                      <a:pt x="255" y="128"/>
                    </a:cubicBezTo>
                    <a:cubicBezTo>
                      <a:pt x="253" y="135"/>
                      <a:pt x="252" y="137"/>
                      <a:pt x="251" y="137"/>
                    </a:cubicBezTo>
                    <a:cubicBezTo>
                      <a:pt x="251" y="137"/>
                      <a:pt x="250" y="137"/>
                      <a:pt x="249" y="137"/>
                    </a:cubicBezTo>
                    <a:cubicBezTo>
                      <a:pt x="247" y="136"/>
                      <a:pt x="246" y="135"/>
                      <a:pt x="245" y="134"/>
                    </a:cubicBezTo>
                    <a:cubicBezTo>
                      <a:pt x="243" y="132"/>
                      <a:pt x="240" y="129"/>
                      <a:pt x="236" y="132"/>
                    </a:cubicBezTo>
                    <a:cubicBezTo>
                      <a:pt x="232" y="136"/>
                      <a:pt x="226" y="148"/>
                      <a:pt x="225" y="152"/>
                    </a:cubicBezTo>
                    <a:cubicBezTo>
                      <a:pt x="225" y="154"/>
                      <a:pt x="224" y="155"/>
                      <a:pt x="223" y="157"/>
                    </a:cubicBezTo>
                    <a:cubicBezTo>
                      <a:pt x="222" y="158"/>
                      <a:pt x="222" y="160"/>
                      <a:pt x="221" y="161"/>
                    </a:cubicBezTo>
                    <a:cubicBezTo>
                      <a:pt x="221" y="165"/>
                      <a:pt x="228" y="173"/>
                      <a:pt x="228" y="173"/>
                    </a:cubicBezTo>
                    <a:cubicBezTo>
                      <a:pt x="230" y="175"/>
                      <a:pt x="232" y="178"/>
                      <a:pt x="232" y="180"/>
                    </a:cubicBezTo>
                    <a:cubicBezTo>
                      <a:pt x="232" y="183"/>
                      <a:pt x="236" y="185"/>
                      <a:pt x="240" y="188"/>
                    </a:cubicBezTo>
                    <a:cubicBezTo>
                      <a:pt x="241" y="189"/>
                      <a:pt x="242" y="189"/>
                      <a:pt x="242" y="190"/>
                    </a:cubicBezTo>
                    <a:cubicBezTo>
                      <a:pt x="243" y="191"/>
                      <a:pt x="248" y="193"/>
                      <a:pt x="252" y="194"/>
                    </a:cubicBezTo>
                    <a:cubicBezTo>
                      <a:pt x="251" y="195"/>
                      <a:pt x="250" y="197"/>
                      <a:pt x="249" y="198"/>
                    </a:cubicBezTo>
                    <a:cubicBezTo>
                      <a:pt x="242" y="207"/>
                      <a:pt x="230" y="222"/>
                      <a:pt x="225" y="227"/>
                    </a:cubicBezTo>
                    <a:close/>
                  </a:path>
                </a:pathLst>
              </a:custGeom>
              <a:solidFill>
                <a:srgbClr val="91B9E3"/>
              </a:solidFill>
              <a:ln>
                <a:noFill/>
              </a:ln>
              <a:extLst/>
            </p:spPr>
            <p:txBody>
              <a:bodyPr/>
              <a:lstStyle/>
              <a:p>
                <a:endParaRPr lang="ca-ES"/>
              </a:p>
            </p:txBody>
          </p:sp>
          <p:sp>
            <p:nvSpPr>
              <p:cNvPr id="31" name="Freeform 10">
                <a:hlinkClick r:id="rId3" action="ppaction://hlinksldjump"/>
              </p:cNvPr>
              <p:cNvSpPr>
                <a:spLocks/>
              </p:cNvSpPr>
              <p:nvPr/>
            </p:nvSpPr>
            <p:spPr bwMode="auto">
              <a:xfrm>
                <a:off x="4035067" y="4173897"/>
                <a:ext cx="1348899" cy="1145281"/>
              </a:xfrm>
              <a:custGeom>
                <a:avLst/>
                <a:gdLst>
                  <a:gd name="T0" fmla="*/ 229 w 330"/>
                  <a:gd name="T1" fmla="*/ 193 h 282"/>
                  <a:gd name="T2" fmla="*/ 209 w 330"/>
                  <a:gd name="T3" fmla="*/ 197 h 282"/>
                  <a:gd name="T4" fmla="*/ 162 w 330"/>
                  <a:gd name="T5" fmla="*/ 208 h 282"/>
                  <a:gd name="T6" fmla="*/ 141 w 330"/>
                  <a:gd name="T7" fmla="*/ 231 h 282"/>
                  <a:gd name="T8" fmla="*/ 98 w 330"/>
                  <a:gd name="T9" fmla="*/ 228 h 282"/>
                  <a:gd name="T10" fmla="*/ 58 w 330"/>
                  <a:gd name="T11" fmla="*/ 254 h 282"/>
                  <a:gd name="T12" fmla="*/ 29 w 330"/>
                  <a:gd name="T13" fmla="*/ 281 h 282"/>
                  <a:gd name="T14" fmla="*/ 5 w 330"/>
                  <a:gd name="T15" fmla="*/ 262 h 282"/>
                  <a:gd name="T16" fmla="*/ 13 w 330"/>
                  <a:gd name="T17" fmla="*/ 229 h 282"/>
                  <a:gd name="T18" fmla="*/ 33 w 330"/>
                  <a:gd name="T19" fmla="*/ 222 h 282"/>
                  <a:gd name="T20" fmla="*/ 30 w 330"/>
                  <a:gd name="T21" fmla="*/ 208 h 282"/>
                  <a:gd name="T22" fmla="*/ 40 w 330"/>
                  <a:gd name="T23" fmla="*/ 204 h 282"/>
                  <a:gd name="T24" fmla="*/ 52 w 330"/>
                  <a:gd name="T25" fmla="*/ 171 h 282"/>
                  <a:gd name="T26" fmla="*/ 48 w 330"/>
                  <a:gd name="T27" fmla="*/ 165 h 282"/>
                  <a:gd name="T28" fmla="*/ 35 w 330"/>
                  <a:gd name="T29" fmla="*/ 150 h 282"/>
                  <a:gd name="T30" fmla="*/ 23 w 330"/>
                  <a:gd name="T31" fmla="*/ 143 h 282"/>
                  <a:gd name="T32" fmla="*/ 12 w 330"/>
                  <a:gd name="T33" fmla="*/ 139 h 282"/>
                  <a:gd name="T34" fmla="*/ 12 w 330"/>
                  <a:gd name="T35" fmla="*/ 127 h 282"/>
                  <a:gd name="T36" fmla="*/ 17 w 330"/>
                  <a:gd name="T37" fmla="*/ 102 h 282"/>
                  <a:gd name="T38" fmla="*/ 25 w 330"/>
                  <a:gd name="T39" fmla="*/ 84 h 282"/>
                  <a:gd name="T40" fmla="*/ 30 w 330"/>
                  <a:gd name="T41" fmla="*/ 92 h 282"/>
                  <a:gd name="T42" fmla="*/ 62 w 330"/>
                  <a:gd name="T43" fmla="*/ 92 h 282"/>
                  <a:gd name="T44" fmla="*/ 86 w 330"/>
                  <a:gd name="T45" fmla="*/ 68 h 282"/>
                  <a:gd name="T46" fmla="*/ 105 w 330"/>
                  <a:gd name="T47" fmla="*/ 51 h 282"/>
                  <a:gd name="T48" fmla="*/ 114 w 330"/>
                  <a:gd name="T49" fmla="*/ 38 h 282"/>
                  <a:gd name="T50" fmla="*/ 103 w 330"/>
                  <a:gd name="T51" fmla="*/ 29 h 282"/>
                  <a:gd name="T52" fmla="*/ 106 w 330"/>
                  <a:gd name="T53" fmla="*/ 26 h 282"/>
                  <a:gd name="T54" fmla="*/ 129 w 330"/>
                  <a:gd name="T55" fmla="*/ 37 h 282"/>
                  <a:gd name="T56" fmla="*/ 146 w 330"/>
                  <a:gd name="T57" fmla="*/ 30 h 282"/>
                  <a:gd name="T58" fmla="*/ 149 w 330"/>
                  <a:gd name="T59" fmla="*/ 3 h 282"/>
                  <a:gd name="T60" fmla="*/ 173 w 330"/>
                  <a:gd name="T61" fmla="*/ 2 h 282"/>
                  <a:gd name="T62" fmla="*/ 174 w 330"/>
                  <a:gd name="T63" fmla="*/ 21 h 282"/>
                  <a:gd name="T64" fmla="*/ 198 w 330"/>
                  <a:gd name="T65" fmla="*/ 22 h 282"/>
                  <a:gd name="T66" fmla="*/ 198 w 330"/>
                  <a:gd name="T67" fmla="*/ 45 h 282"/>
                  <a:gd name="T68" fmla="*/ 206 w 330"/>
                  <a:gd name="T69" fmla="*/ 58 h 282"/>
                  <a:gd name="T70" fmla="*/ 217 w 330"/>
                  <a:gd name="T71" fmla="*/ 51 h 282"/>
                  <a:gd name="T72" fmla="*/ 224 w 330"/>
                  <a:gd name="T73" fmla="*/ 51 h 282"/>
                  <a:gd name="T74" fmla="*/ 240 w 330"/>
                  <a:gd name="T75" fmla="*/ 45 h 282"/>
                  <a:gd name="T76" fmla="*/ 255 w 330"/>
                  <a:gd name="T77" fmla="*/ 32 h 282"/>
                  <a:gd name="T78" fmla="*/ 257 w 330"/>
                  <a:gd name="T79" fmla="*/ 39 h 282"/>
                  <a:gd name="T80" fmla="*/ 258 w 330"/>
                  <a:gd name="T81" fmla="*/ 63 h 282"/>
                  <a:gd name="T82" fmla="*/ 250 w 330"/>
                  <a:gd name="T83" fmla="*/ 64 h 282"/>
                  <a:gd name="T84" fmla="*/ 261 w 330"/>
                  <a:gd name="T85" fmla="*/ 76 h 282"/>
                  <a:gd name="T86" fmla="*/ 275 w 330"/>
                  <a:gd name="T87" fmla="*/ 78 h 282"/>
                  <a:gd name="T88" fmla="*/ 283 w 330"/>
                  <a:gd name="T89" fmla="*/ 90 h 282"/>
                  <a:gd name="T90" fmla="*/ 293 w 330"/>
                  <a:gd name="T91" fmla="*/ 113 h 282"/>
                  <a:gd name="T92" fmla="*/ 303 w 330"/>
                  <a:gd name="T93" fmla="*/ 122 h 282"/>
                  <a:gd name="T94" fmla="*/ 307 w 330"/>
                  <a:gd name="T95" fmla="*/ 124 h 282"/>
                  <a:gd name="T96" fmla="*/ 309 w 330"/>
                  <a:gd name="T97" fmla="*/ 136 h 282"/>
                  <a:gd name="T98" fmla="*/ 329 w 330"/>
                  <a:gd name="T99" fmla="*/ 132 h 282"/>
                  <a:gd name="T100" fmla="*/ 321 w 330"/>
                  <a:gd name="T101" fmla="*/ 142 h 282"/>
                  <a:gd name="T102" fmla="*/ 307 w 330"/>
                  <a:gd name="T103" fmla="*/ 149 h 282"/>
                  <a:gd name="T104" fmla="*/ 294 w 330"/>
                  <a:gd name="T105" fmla="*/ 171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30" h="282">
                    <a:moveTo>
                      <a:pt x="294" y="171"/>
                    </a:moveTo>
                    <a:cubicBezTo>
                      <a:pt x="287" y="173"/>
                      <a:pt x="279" y="175"/>
                      <a:pt x="273" y="175"/>
                    </a:cubicBezTo>
                    <a:cubicBezTo>
                      <a:pt x="271" y="175"/>
                      <a:pt x="271" y="175"/>
                      <a:pt x="271" y="175"/>
                    </a:cubicBezTo>
                    <a:cubicBezTo>
                      <a:pt x="260" y="175"/>
                      <a:pt x="238" y="186"/>
                      <a:pt x="229" y="193"/>
                    </a:cubicBezTo>
                    <a:cubicBezTo>
                      <a:pt x="225" y="196"/>
                      <a:pt x="223" y="197"/>
                      <a:pt x="222" y="197"/>
                    </a:cubicBezTo>
                    <a:cubicBezTo>
                      <a:pt x="221" y="197"/>
                      <a:pt x="220" y="196"/>
                      <a:pt x="219" y="196"/>
                    </a:cubicBezTo>
                    <a:cubicBezTo>
                      <a:pt x="217" y="196"/>
                      <a:pt x="215" y="196"/>
                      <a:pt x="214" y="197"/>
                    </a:cubicBezTo>
                    <a:cubicBezTo>
                      <a:pt x="213" y="197"/>
                      <a:pt x="211" y="197"/>
                      <a:pt x="209" y="197"/>
                    </a:cubicBezTo>
                    <a:cubicBezTo>
                      <a:pt x="205" y="197"/>
                      <a:pt x="201" y="197"/>
                      <a:pt x="199" y="196"/>
                    </a:cubicBezTo>
                    <a:cubicBezTo>
                      <a:pt x="199" y="196"/>
                      <a:pt x="197" y="195"/>
                      <a:pt x="196" y="195"/>
                    </a:cubicBezTo>
                    <a:cubicBezTo>
                      <a:pt x="191" y="195"/>
                      <a:pt x="182" y="199"/>
                      <a:pt x="179" y="203"/>
                    </a:cubicBezTo>
                    <a:cubicBezTo>
                      <a:pt x="178" y="205"/>
                      <a:pt x="168" y="208"/>
                      <a:pt x="162" y="208"/>
                    </a:cubicBezTo>
                    <a:cubicBezTo>
                      <a:pt x="161" y="208"/>
                      <a:pt x="161" y="208"/>
                      <a:pt x="160" y="208"/>
                    </a:cubicBezTo>
                    <a:cubicBezTo>
                      <a:pt x="154" y="208"/>
                      <a:pt x="149" y="219"/>
                      <a:pt x="148" y="226"/>
                    </a:cubicBezTo>
                    <a:cubicBezTo>
                      <a:pt x="146" y="230"/>
                      <a:pt x="143" y="231"/>
                      <a:pt x="142" y="231"/>
                    </a:cubicBezTo>
                    <a:cubicBezTo>
                      <a:pt x="142" y="231"/>
                      <a:pt x="141" y="231"/>
                      <a:pt x="141" y="231"/>
                    </a:cubicBezTo>
                    <a:cubicBezTo>
                      <a:pt x="141" y="231"/>
                      <a:pt x="140" y="230"/>
                      <a:pt x="139" y="229"/>
                    </a:cubicBezTo>
                    <a:cubicBezTo>
                      <a:pt x="134" y="226"/>
                      <a:pt x="130" y="223"/>
                      <a:pt x="127" y="222"/>
                    </a:cubicBezTo>
                    <a:cubicBezTo>
                      <a:pt x="123" y="221"/>
                      <a:pt x="118" y="223"/>
                      <a:pt x="112" y="225"/>
                    </a:cubicBezTo>
                    <a:cubicBezTo>
                      <a:pt x="109" y="227"/>
                      <a:pt x="102" y="227"/>
                      <a:pt x="98" y="228"/>
                    </a:cubicBezTo>
                    <a:cubicBezTo>
                      <a:pt x="96" y="228"/>
                      <a:pt x="95" y="228"/>
                      <a:pt x="95" y="228"/>
                    </a:cubicBezTo>
                    <a:cubicBezTo>
                      <a:pt x="93" y="228"/>
                      <a:pt x="90" y="230"/>
                      <a:pt x="79" y="235"/>
                    </a:cubicBezTo>
                    <a:cubicBezTo>
                      <a:pt x="75" y="238"/>
                      <a:pt x="70" y="240"/>
                      <a:pt x="67" y="241"/>
                    </a:cubicBezTo>
                    <a:cubicBezTo>
                      <a:pt x="62" y="243"/>
                      <a:pt x="60" y="249"/>
                      <a:pt x="58" y="254"/>
                    </a:cubicBezTo>
                    <a:cubicBezTo>
                      <a:pt x="56" y="257"/>
                      <a:pt x="55" y="260"/>
                      <a:pt x="54" y="261"/>
                    </a:cubicBezTo>
                    <a:cubicBezTo>
                      <a:pt x="51" y="262"/>
                      <a:pt x="48" y="264"/>
                      <a:pt x="45" y="266"/>
                    </a:cubicBezTo>
                    <a:cubicBezTo>
                      <a:pt x="44" y="267"/>
                      <a:pt x="42" y="268"/>
                      <a:pt x="41" y="269"/>
                    </a:cubicBezTo>
                    <a:cubicBezTo>
                      <a:pt x="39" y="270"/>
                      <a:pt x="34" y="276"/>
                      <a:pt x="29" y="281"/>
                    </a:cubicBezTo>
                    <a:cubicBezTo>
                      <a:pt x="26" y="282"/>
                      <a:pt x="20" y="280"/>
                      <a:pt x="19" y="279"/>
                    </a:cubicBezTo>
                    <a:cubicBezTo>
                      <a:pt x="18" y="279"/>
                      <a:pt x="18" y="278"/>
                      <a:pt x="16" y="277"/>
                    </a:cubicBezTo>
                    <a:cubicBezTo>
                      <a:pt x="14" y="276"/>
                      <a:pt x="11" y="274"/>
                      <a:pt x="10" y="273"/>
                    </a:cubicBezTo>
                    <a:cubicBezTo>
                      <a:pt x="10" y="270"/>
                      <a:pt x="8" y="265"/>
                      <a:pt x="5" y="262"/>
                    </a:cubicBezTo>
                    <a:cubicBezTo>
                      <a:pt x="3" y="260"/>
                      <a:pt x="0" y="256"/>
                      <a:pt x="0" y="255"/>
                    </a:cubicBezTo>
                    <a:cubicBezTo>
                      <a:pt x="0" y="254"/>
                      <a:pt x="0" y="253"/>
                      <a:pt x="1" y="252"/>
                    </a:cubicBezTo>
                    <a:cubicBezTo>
                      <a:pt x="2" y="251"/>
                      <a:pt x="3" y="249"/>
                      <a:pt x="3" y="246"/>
                    </a:cubicBezTo>
                    <a:cubicBezTo>
                      <a:pt x="4" y="243"/>
                      <a:pt x="9" y="233"/>
                      <a:pt x="13" y="229"/>
                    </a:cubicBezTo>
                    <a:cubicBezTo>
                      <a:pt x="13" y="230"/>
                      <a:pt x="13" y="230"/>
                      <a:pt x="14" y="230"/>
                    </a:cubicBezTo>
                    <a:cubicBezTo>
                      <a:pt x="15" y="232"/>
                      <a:pt x="17" y="234"/>
                      <a:pt x="21" y="235"/>
                    </a:cubicBezTo>
                    <a:cubicBezTo>
                      <a:pt x="23" y="236"/>
                      <a:pt x="25" y="236"/>
                      <a:pt x="27" y="235"/>
                    </a:cubicBezTo>
                    <a:cubicBezTo>
                      <a:pt x="31" y="232"/>
                      <a:pt x="32" y="226"/>
                      <a:pt x="33" y="222"/>
                    </a:cubicBezTo>
                    <a:cubicBezTo>
                      <a:pt x="33" y="222"/>
                      <a:pt x="33" y="222"/>
                      <a:pt x="33" y="221"/>
                    </a:cubicBezTo>
                    <a:cubicBezTo>
                      <a:pt x="34" y="221"/>
                      <a:pt x="35" y="220"/>
                      <a:pt x="35" y="219"/>
                    </a:cubicBezTo>
                    <a:cubicBezTo>
                      <a:pt x="36" y="218"/>
                      <a:pt x="37" y="216"/>
                      <a:pt x="36" y="215"/>
                    </a:cubicBezTo>
                    <a:cubicBezTo>
                      <a:pt x="35" y="212"/>
                      <a:pt x="33" y="209"/>
                      <a:pt x="30" y="208"/>
                    </a:cubicBezTo>
                    <a:cubicBezTo>
                      <a:pt x="28" y="207"/>
                      <a:pt x="27" y="207"/>
                      <a:pt x="26" y="204"/>
                    </a:cubicBezTo>
                    <a:cubicBezTo>
                      <a:pt x="26" y="204"/>
                      <a:pt x="26" y="203"/>
                      <a:pt x="26" y="203"/>
                    </a:cubicBezTo>
                    <a:cubicBezTo>
                      <a:pt x="29" y="204"/>
                      <a:pt x="33" y="205"/>
                      <a:pt x="35" y="206"/>
                    </a:cubicBezTo>
                    <a:cubicBezTo>
                      <a:pt x="37" y="206"/>
                      <a:pt x="39" y="205"/>
                      <a:pt x="40" y="204"/>
                    </a:cubicBezTo>
                    <a:cubicBezTo>
                      <a:pt x="43" y="201"/>
                      <a:pt x="43" y="193"/>
                      <a:pt x="43" y="191"/>
                    </a:cubicBezTo>
                    <a:cubicBezTo>
                      <a:pt x="43" y="190"/>
                      <a:pt x="45" y="188"/>
                      <a:pt x="46" y="187"/>
                    </a:cubicBezTo>
                    <a:cubicBezTo>
                      <a:pt x="47" y="186"/>
                      <a:pt x="48" y="185"/>
                      <a:pt x="48" y="184"/>
                    </a:cubicBezTo>
                    <a:cubicBezTo>
                      <a:pt x="51" y="181"/>
                      <a:pt x="52" y="171"/>
                      <a:pt x="52" y="171"/>
                    </a:cubicBezTo>
                    <a:cubicBezTo>
                      <a:pt x="52" y="167"/>
                      <a:pt x="48" y="166"/>
                      <a:pt x="45" y="166"/>
                    </a:cubicBezTo>
                    <a:cubicBezTo>
                      <a:pt x="44" y="165"/>
                      <a:pt x="42" y="165"/>
                      <a:pt x="41" y="165"/>
                    </a:cubicBezTo>
                    <a:cubicBezTo>
                      <a:pt x="42" y="165"/>
                      <a:pt x="43" y="165"/>
                      <a:pt x="44" y="165"/>
                    </a:cubicBezTo>
                    <a:cubicBezTo>
                      <a:pt x="47" y="165"/>
                      <a:pt x="48" y="165"/>
                      <a:pt x="48" y="165"/>
                    </a:cubicBezTo>
                    <a:cubicBezTo>
                      <a:pt x="50" y="164"/>
                      <a:pt x="56" y="160"/>
                      <a:pt x="58" y="159"/>
                    </a:cubicBezTo>
                    <a:cubicBezTo>
                      <a:pt x="58" y="157"/>
                      <a:pt x="59" y="156"/>
                      <a:pt x="58" y="155"/>
                    </a:cubicBezTo>
                    <a:cubicBezTo>
                      <a:pt x="58" y="153"/>
                      <a:pt x="56" y="151"/>
                      <a:pt x="51" y="149"/>
                    </a:cubicBezTo>
                    <a:cubicBezTo>
                      <a:pt x="48" y="147"/>
                      <a:pt x="42" y="148"/>
                      <a:pt x="35" y="150"/>
                    </a:cubicBezTo>
                    <a:cubicBezTo>
                      <a:pt x="34" y="150"/>
                      <a:pt x="33" y="150"/>
                      <a:pt x="32" y="151"/>
                    </a:cubicBezTo>
                    <a:cubicBezTo>
                      <a:pt x="31" y="151"/>
                      <a:pt x="29" y="150"/>
                      <a:pt x="27" y="149"/>
                    </a:cubicBezTo>
                    <a:cubicBezTo>
                      <a:pt x="27" y="149"/>
                      <a:pt x="26" y="148"/>
                      <a:pt x="25" y="148"/>
                    </a:cubicBezTo>
                    <a:cubicBezTo>
                      <a:pt x="24" y="147"/>
                      <a:pt x="23" y="146"/>
                      <a:pt x="23" y="143"/>
                    </a:cubicBezTo>
                    <a:cubicBezTo>
                      <a:pt x="22" y="142"/>
                      <a:pt x="22" y="140"/>
                      <a:pt x="21" y="139"/>
                    </a:cubicBezTo>
                    <a:cubicBezTo>
                      <a:pt x="20" y="137"/>
                      <a:pt x="19" y="136"/>
                      <a:pt x="18" y="136"/>
                    </a:cubicBezTo>
                    <a:cubicBezTo>
                      <a:pt x="16" y="136"/>
                      <a:pt x="14" y="137"/>
                      <a:pt x="12" y="138"/>
                    </a:cubicBezTo>
                    <a:cubicBezTo>
                      <a:pt x="12" y="138"/>
                      <a:pt x="12" y="138"/>
                      <a:pt x="12" y="139"/>
                    </a:cubicBezTo>
                    <a:cubicBezTo>
                      <a:pt x="11" y="138"/>
                      <a:pt x="10" y="137"/>
                      <a:pt x="9" y="135"/>
                    </a:cubicBezTo>
                    <a:cubicBezTo>
                      <a:pt x="8" y="135"/>
                      <a:pt x="7" y="134"/>
                      <a:pt x="6" y="134"/>
                    </a:cubicBezTo>
                    <a:cubicBezTo>
                      <a:pt x="5" y="133"/>
                      <a:pt x="4" y="133"/>
                      <a:pt x="4" y="132"/>
                    </a:cubicBezTo>
                    <a:cubicBezTo>
                      <a:pt x="5" y="130"/>
                      <a:pt x="10" y="127"/>
                      <a:pt x="12" y="127"/>
                    </a:cubicBezTo>
                    <a:cubicBezTo>
                      <a:pt x="17" y="126"/>
                      <a:pt x="19" y="119"/>
                      <a:pt x="19" y="116"/>
                    </a:cubicBezTo>
                    <a:cubicBezTo>
                      <a:pt x="19" y="114"/>
                      <a:pt x="18" y="111"/>
                      <a:pt x="16" y="108"/>
                    </a:cubicBezTo>
                    <a:cubicBezTo>
                      <a:pt x="15" y="107"/>
                      <a:pt x="14" y="104"/>
                      <a:pt x="14" y="104"/>
                    </a:cubicBezTo>
                    <a:cubicBezTo>
                      <a:pt x="14" y="103"/>
                      <a:pt x="16" y="102"/>
                      <a:pt x="17" y="102"/>
                    </a:cubicBezTo>
                    <a:cubicBezTo>
                      <a:pt x="19" y="100"/>
                      <a:pt x="21" y="98"/>
                      <a:pt x="23" y="96"/>
                    </a:cubicBezTo>
                    <a:cubicBezTo>
                      <a:pt x="23" y="96"/>
                      <a:pt x="23" y="96"/>
                      <a:pt x="23" y="96"/>
                    </a:cubicBezTo>
                    <a:cubicBezTo>
                      <a:pt x="25" y="92"/>
                      <a:pt x="26" y="90"/>
                      <a:pt x="25" y="85"/>
                    </a:cubicBezTo>
                    <a:cubicBezTo>
                      <a:pt x="25" y="85"/>
                      <a:pt x="25" y="85"/>
                      <a:pt x="25" y="84"/>
                    </a:cubicBezTo>
                    <a:cubicBezTo>
                      <a:pt x="25" y="84"/>
                      <a:pt x="26" y="84"/>
                      <a:pt x="26" y="84"/>
                    </a:cubicBezTo>
                    <a:cubicBezTo>
                      <a:pt x="26" y="84"/>
                      <a:pt x="26" y="84"/>
                      <a:pt x="27" y="84"/>
                    </a:cubicBezTo>
                    <a:cubicBezTo>
                      <a:pt x="27" y="85"/>
                      <a:pt x="28" y="87"/>
                      <a:pt x="29" y="89"/>
                    </a:cubicBezTo>
                    <a:cubicBezTo>
                      <a:pt x="29" y="90"/>
                      <a:pt x="29" y="91"/>
                      <a:pt x="30" y="92"/>
                    </a:cubicBezTo>
                    <a:cubicBezTo>
                      <a:pt x="30" y="94"/>
                      <a:pt x="32" y="95"/>
                      <a:pt x="34" y="96"/>
                    </a:cubicBezTo>
                    <a:cubicBezTo>
                      <a:pt x="37" y="97"/>
                      <a:pt x="42" y="96"/>
                      <a:pt x="48" y="93"/>
                    </a:cubicBezTo>
                    <a:cubicBezTo>
                      <a:pt x="53" y="91"/>
                      <a:pt x="59" y="91"/>
                      <a:pt x="61" y="92"/>
                    </a:cubicBezTo>
                    <a:cubicBezTo>
                      <a:pt x="62" y="92"/>
                      <a:pt x="62" y="92"/>
                      <a:pt x="62" y="92"/>
                    </a:cubicBezTo>
                    <a:cubicBezTo>
                      <a:pt x="64" y="92"/>
                      <a:pt x="74" y="87"/>
                      <a:pt x="75" y="84"/>
                    </a:cubicBezTo>
                    <a:cubicBezTo>
                      <a:pt x="75" y="82"/>
                      <a:pt x="77" y="79"/>
                      <a:pt x="79" y="78"/>
                    </a:cubicBezTo>
                    <a:cubicBezTo>
                      <a:pt x="82" y="77"/>
                      <a:pt x="84" y="73"/>
                      <a:pt x="85" y="70"/>
                    </a:cubicBezTo>
                    <a:cubicBezTo>
                      <a:pt x="85" y="70"/>
                      <a:pt x="85" y="69"/>
                      <a:pt x="86" y="68"/>
                    </a:cubicBezTo>
                    <a:cubicBezTo>
                      <a:pt x="86" y="67"/>
                      <a:pt x="90" y="66"/>
                      <a:pt x="92" y="66"/>
                    </a:cubicBezTo>
                    <a:cubicBezTo>
                      <a:pt x="95" y="66"/>
                      <a:pt x="96" y="63"/>
                      <a:pt x="97" y="62"/>
                    </a:cubicBezTo>
                    <a:cubicBezTo>
                      <a:pt x="98" y="61"/>
                      <a:pt x="98" y="60"/>
                      <a:pt x="99" y="59"/>
                    </a:cubicBezTo>
                    <a:cubicBezTo>
                      <a:pt x="104" y="57"/>
                      <a:pt x="105" y="54"/>
                      <a:pt x="105" y="51"/>
                    </a:cubicBezTo>
                    <a:cubicBezTo>
                      <a:pt x="105" y="51"/>
                      <a:pt x="105" y="51"/>
                      <a:pt x="105" y="50"/>
                    </a:cubicBezTo>
                    <a:cubicBezTo>
                      <a:pt x="105" y="49"/>
                      <a:pt x="106" y="47"/>
                      <a:pt x="110" y="43"/>
                    </a:cubicBezTo>
                    <a:cubicBezTo>
                      <a:pt x="110" y="43"/>
                      <a:pt x="110" y="43"/>
                      <a:pt x="110" y="43"/>
                    </a:cubicBezTo>
                    <a:cubicBezTo>
                      <a:pt x="114" y="40"/>
                      <a:pt x="114" y="40"/>
                      <a:pt x="114" y="38"/>
                    </a:cubicBezTo>
                    <a:cubicBezTo>
                      <a:pt x="115" y="37"/>
                      <a:pt x="115" y="36"/>
                      <a:pt x="114" y="35"/>
                    </a:cubicBezTo>
                    <a:cubicBezTo>
                      <a:pt x="114" y="34"/>
                      <a:pt x="112" y="33"/>
                      <a:pt x="110" y="33"/>
                    </a:cubicBezTo>
                    <a:cubicBezTo>
                      <a:pt x="110" y="32"/>
                      <a:pt x="109" y="32"/>
                      <a:pt x="109" y="32"/>
                    </a:cubicBezTo>
                    <a:cubicBezTo>
                      <a:pt x="108" y="31"/>
                      <a:pt x="105" y="30"/>
                      <a:pt x="103" y="29"/>
                    </a:cubicBezTo>
                    <a:cubicBezTo>
                      <a:pt x="102" y="28"/>
                      <a:pt x="102" y="28"/>
                      <a:pt x="102" y="28"/>
                    </a:cubicBezTo>
                    <a:cubicBezTo>
                      <a:pt x="102" y="28"/>
                      <a:pt x="102" y="28"/>
                      <a:pt x="103" y="28"/>
                    </a:cubicBezTo>
                    <a:cubicBezTo>
                      <a:pt x="103" y="27"/>
                      <a:pt x="104" y="26"/>
                      <a:pt x="104" y="25"/>
                    </a:cubicBezTo>
                    <a:cubicBezTo>
                      <a:pt x="105" y="26"/>
                      <a:pt x="105" y="26"/>
                      <a:pt x="106" y="26"/>
                    </a:cubicBezTo>
                    <a:cubicBezTo>
                      <a:pt x="109" y="29"/>
                      <a:pt x="115" y="30"/>
                      <a:pt x="116" y="31"/>
                    </a:cubicBezTo>
                    <a:cubicBezTo>
                      <a:pt x="116" y="31"/>
                      <a:pt x="118" y="33"/>
                      <a:pt x="120" y="36"/>
                    </a:cubicBezTo>
                    <a:cubicBezTo>
                      <a:pt x="122" y="39"/>
                      <a:pt x="126" y="38"/>
                      <a:pt x="128" y="37"/>
                    </a:cubicBezTo>
                    <a:cubicBezTo>
                      <a:pt x="128" y="37"/>
                      <a:pt x="129" y="37"/>
                      <a:pt x="129" y="37"/>
                    </a:cubicBezTo>
                    <a:cubicBezTo>
                      <a:pt x="131" y="36"/>
                      <a:pt x="132" y="35"/>
                      <a:pt x="133" y="34"/>
                    </a:cubicBezTo>
                    <a:cubicBezTo>
                      <a:pt x="134" y="33"/>
                      <a:pt x="136" y="32"/>
                      <a:pt x="138" y="31"/>
                    </a:cubicBezTo>
                    <a:cubicBezTo>
                      <a:pt x="142" y="30"/>
                      <a:pt x="142" y="30"/>
                      <a:pt x="144" y="30"/>
                    </a:cubicBezTo>
                    <a:cubicBezTo>
                      <a:pt x="146" y="30"/>
                      <a:pt x="146" y="30"/>
                      <a:pt x="146" y="30"/>
                    </a:cubicBezTo>
                    <a:cubicBezTo>
                      <a:pt x="148" y="30"/>
                      <a:pt x="150" y="28"/>
                      <a:pt x="151" y="26"/>
                    </a:cubicBezTo>
                    <a:cubicBezTo>
                      <a:pt x="152" y="22"/>
                      <a:pt x="151" y="16"/>
                      <a:pt x="149" y="13"/>
                    </a:cubicBezTo>
                    <a:cubicBezTo>
                      <a:pt x="149" y="13"/>
                      <a:pt x="149" y="13"/>
                      <a:pt x="149" y="13"/>
                    </a:cubicBezTo>
                    <a:cubicBezTo>
                      <a:pt x="150" y="12"/>
                      <a:pt x="151" y="11"/>
                      <a:pt x="149" y="3"/>
                    </a:cubicBezTo>
                    <a:cubicBezTo>
                      <a:pt x="149" y="3"/>
                      <a:pt x="150" y="3"/>
                      <a:pt x="151" y="3"/>
                    </a:cubicBezTo>
                    <a:cubicBezTo>
                      <a:pt x="157" y="3"/>
                      <a:pt x="160" y="2"/>
                      <a:pt x="163" y="0"/>
                    </a:cubicBezTo>
                    <a:cubicBezTo>
                      <a:pt x="164" y="0"/>
                      <a:pt x="164" y="0"/>
                      <a:pt x="165" y="0"/>
                    </a:cubicBezTo>
                    <a:cubicBezTo>
                      <a:pt x="168" y="0"/>
                      <a:pt x="173" y="2"/>
                      <a:pt x="173" y="2"/>
                    </a:cubicBezTo>
                    <a:cubicBezTo>
                      <a:pt x="173" y="3"/>
                      <a:pt x="173" y="4"/>
                      <a:pt x="172" y="5"/>
                    </a:cubicBezTo>
                    <a:cubicBezTo>
                      <a:pt x="171" y="7"/>
                      <a:pt x="170" y="9"/>
                      <a:pt x="170" y="12"/>
                    </a:cubicBezTo>
                    <a:cubicBezTo>
                      <a:pt x="169" y="16"/>
                      <a:pt x="171" y="18"/>
                      <a:pt x="172" y="19"/>
                    </a:cubicBezTo>
                    <a:cubicBezTo>
                      <a:pt x="173" y="20"/>
                      <a:pt x="173" y="21"/>
                      <a:pt x="174" y="21"/>
                    </a:cubicBezTo>
                    <a:cubicBezTo>
                      <a:pt x="176" y="26"/>
                      <a:pt x="183" y="26"/>
                      <a:pt x="189" y="26"/>
                    </a:cubicBezTo>
                    <a:cubicBezTo>
                      <a:pt x="190" y="26"/>
                      <a:pt x="190" y="26"/>
                      <a:pt x="190" y="26"/>
                    </a:cubicBezTo>
                    <a:cubicBezTo>
                      <a:pt x="194" y="26"/>
                      <a:pt x="196" y="24"/>
                      <a:pt x="198" y="22"/>
                    </a:cubicBezTo>
                    <a:cubicBezTo>
                      <a:pt x="198" y="22"/>
                      <a:pt x="198" y="22"/>
                      <a:pt x="198" y="22"/>
                    </a:cubicBezTo>
                    <a:cubicBezTo>
                      <a:pt x="199" y="23"/>
                      <a:pt x="202" y="26"/>
                      <a:pt x="202" y="27"/>
                    </a:cubicBezTo>
                    <a:cubicBezTo>
                      <a:pt x="202" y="28"/>
                      <a:pt x="200" y="31"/>
                      <a:pt x="200" y="33"/>
                    </a:cubicBezTo>
                    <a:cubicBezTo>
                      <a:pt x="199" y="34"/>
                      <a:pt x="198" y="35"/>
                      <a:pt x="198" y="36"/>
                    </a:cubicBezTo>
                    <a:cubicBezTo>
                      <a:pt x="196" y="41"/>
                      <a:pt x="197" y="42"/>
                      <a:pt x="198" y="45"/>
                    </a:cubicBezTo>
                    <a:cubicBezTo>
                      <a:pt x="199" y="46"/>
                      <a:pt x="199" y="46"/>
                      <a:pt x="199" y="46"/>
                    </a:cubicBezTo>
                    <a:cubicBezTo>
                      <a:pt x="199" y="48"/>
                      <a:pt x="199" y="49"/>
                      <a:pt x="199" y="51"/>
                    </a:cubicBezTo>
                    <a:cubicBezTo>
                      <a:pt x="199" y="52"/>
                      <a:pt x="199" y="53"/>
                      <a:pt x="200" y="54"/>
                    </a:cubicBezTo>
                    <a:cubicBezTo>
                      <a:pt x="200" y="58"/>
                      <a:pt x="204" y="58"/>
                      <a:pt x="206" y="58"/>
                    </a:cubicBezTo>
                    <a:cubicBezTo>
                      <a:pt x="206" y="58"/>
                      <a:pt x="206" y="58"/>
                      <a:pt x="206" y="58"/>
                    </a:cubicBezTo>
                    <a:cubicBezTo>
                      <a:pt x="206" y="58"/>
                      <a:pt x="207" y="58"/>
                      <a:pt x="207" y="58"/>
                    </a:cubicBezTo>
                    <a:cubicBezTo>
                      <a:pt x="211" y="58"/>
                      <a:pt x="212" y="57"/>
                      <a:pt x="215" y="54"/>
                    </a:cubicBezTo>
                    <a:cubicBezTo>
                      <a:pt x="217" y="51"/>
                      <a:pt x="217" y="51"/>
                      <a:pt x="217" y="51"/>
                    </a:cubicBezTo>
                    <a:cubicBezTo>
                      <a:pt x="219" y="49"/>
                      <a:pt x="220" y="48"/>
                      <a:pt x="220" y="47"/>
                    </a:cubicBezTo>
                    <a:cubicBezTo>
                      <a:pt x="222" y="46"/>
                      <a:pt x="222" y="46"/>
                      <a:pt x="222" y="46"/>
                    </a:cubicBezTo>
                    <a:cubicBezTo>
                      <a:pt x="222" y="46"/>
                      <a:pt x="223" y="48"/>
                      <a:pt x="223" y="48"/>
                    </a:cubicBezTo>
                    <a:cubicBezTo>
                      <a:pt x="224" y="49"/>
                      <a:pt x="224" y="50"/>
                      <a:pt x="224" y="51"/>
                    </a:cubicBezTo>
                    <a:cubicBezTo>
                      <a:pt x="225" y="52"/>
                      <a:pt x="226" y="53"/>
                      <a:pt x="228" y="53"/>
                    </a:cubicBezTo>
                    <a:cubicBezTo>
                      <a:pt x="230" y="54"/>
                      <a:pt x="232" y="52"/>
                      <a:pt x="233" y="51"/>
                    </a:cubicBezTo>
                    <a:cubicBezTo>
                      <a:pt x="233" y="51"/>
                      <a:pt x="233" y="51"/>
                      <a:pt x="233" y="51"/>
                    </a:cubicBezTo>
                    <a:cubicBezTo>
                      <a:pt x="235" y="50"/>
                      <a:pt x="237" y="48"/>
                      <a:pt x="240" y="45"/>
                    </a:cubicBezTo>
                    <a:cubicBezTo>
                      <a:pt x="240" y="45"/>
                      <a:pt x="240" y="45"/>
                      <a:pt x="241" y="45"/>
                    </a:cubicBezTo>
                    <a:cubicBezTo>
                      <a:pt x="242" y="45"/>
                      <a:pt x="243" y="45"/>
                      <a:pt x="245" y="44"/>
                    </a:cubicBezTo>
                    <a:cubicBezTo>
                      <a:pt x="246" y="43"/>
                      <a:pt x="247" y="42"/>
                      <a:pt x="248" y="40"/>
                    </a:cubicBezTo>
                    <a:cubicBezTo>
                      <a:pt x="248" y="38"/>
                      <a:pt x="250" y="36"/>
                      <a:pt x="255" y="32"/>
                    </a:cubicBezTo>
                    <a:cubicBezTo>
                      <a:pt x="257" y="31"/>
                      <a:pt x="258" y="31"/>
                      <a:pt x="258" y="31"/>
                    </a:cubicBezTo>
                    <a:cubicBezTo>
                      <a:pt x="258" y="31"/>
                      <a:pt x="258" y="32"/>
                      <a:pt x="258" y="33"/>
                    </a:cubicBezTo>
                    <a:cubicBezTo>
                      <a:pt x="258" y="34"/>
                      <a:pt x="258" y="35"/>
                      <a:pt x="259" y="36"/>
                    </a:cubicBezTo>
                    <a:cubicBezTo>
                      <a:pt x="259" y="37"/>
                      <a:pt x="259" y="37"/>
                      <a:pt x="257" y="39"/>
                    </a:cubicBezTo>
                    <a:cubicBezTo>
                      <a:pt x="254" y="43"/>
                      <a:pt x="254" y="47"/>
                      <a:pt x="254" y="49"/>
                    </a:cubicBezTo>
                    <a:cubicBezTo>
                      <a:pt x="254" y="50"/>
                      <a:pt x="255" y="51"/>
                      <a:pt x="257" y="56"/>
                    </a:cubicBezTo>
                    <a:cubicBezTo>
                      <a:pt x="257" y="57"/>
                      <a:pt x="257" y="57"/>
                      <a:pt x="257" y="57"/>
                    </a:cubicBezTo>
                    <a:cubicBezTo>
                      <a:pt x="258" y="58"/>
                      <a:pt x="258" y="60"/>
                      <a:pt x="258" y="63"/>
                    </a:cubicBezTo>
                    <a:cubicBezTo>
                      <a:pt x="258" y="66"/>
                      <a:pt x="258" y="66"/>
                      <a:pt x="258" y="66"/>
                    </a:cubicBezTo>
                    <a:cubicBezTo>
                      <a:pt x="258" y="67"/>
                      <a:pt x="258" y="67"/>
                      <a:pt x="258" y="67"/>
                    </a:cubicBezTo>
                    <a:cubicBezTo>
                      <a:pt x="257" y="66"/>
                      <a:pt x="256" y="66"/>
                      <a:pt x="256" y="65"/>
                    </a:cubicBezTo>
                    <a:cubicBezTo>
                      <a:pt x="254" y="64"/>
                      <a:pt x="251" y="64"/>
                      <a:pt x="250" y="64"/>
                    </a:cubicBezTo>
                    <a:cubicBezTo>
                      <a:pt x="248" y="65"/>
                      <a:pt x="247" y="66"/>
                      <a:pt x="246" y="69"/>
                    </a:cubicBezTo>
                    <a:cubicBezTo>
                      <a:pt x="245" y="71"/>
                      <a:pt x="244" y="75"/>
                      <a:pt x="246" y="78"/>
                    </a:cubicBezTo>
                    <a:cubicBezTo>
                      <a:pt x="246" y="79"/>
                      <a:pt x="247" y="80"/>
                      <a:pt x="248" y="80"/>
                    </a:cubicBezTo>
                    <a:cubicBezTo>
                      <a:pt x="251" y="80"/>
                      <a:pt x="257" y="79"/>
                      <a:pt x="261" y="76"/>
                    </a:cubicBezTo>
                    <a:cubicBezTo>
                      <a:pt x="263" y="75"/>
                      <a:pt x="264" y="75"/>
                      <a:pt x="266" y="74"/>
                    </a:cubicBezTo>
                    <a:cubicBezTo>
                      <a:pt x="267" y="74"/>
                      <a:pt x="268" y="74"/>
                      <a:pt x="269" y="73"/>
                    </a:cubicBezTo>
                    <a:cubicBezTo>
                      <a:pt x="271" y="73"/>
                      <a:pt x="271" y="73"/>
                      <a:pt x="274" y="76"/>
                    </a:cubicBezTo>
                    <a:cubicBezTo>
                      <a:pt x="274" y="76"/>
                      <a:pt x="275" y="77"/>
                      <a:pt x="275" y="78"/>
                    </a:cubicBezTo>
                    <a:cubicBezTo>
                      <a:pt x="277" y="79"/>
                      <a:pt x="278" y="80"/>
                      <a:pt x="278" y="81"/>
                    </a:cubicBezTo>
                    <a:cubicBezTo>
                      <a:pt x="280" y="83"/>
                      <a:pt x="281" y="85"/>
                      <a:pt x="283" y="86"/>
                    </a:cubicBezTo>
                    <a:cubicBezTo>
                      <a:pt x="284" y="86"/>
                      <a:pt x="286" y="87"/>
                      <a:pt x="286" y="89"/>
                    </a:cubicBezTo>
                    <a:cubicBezTo>
                      <a:pt x="285" y="89"/>
                      <a:pt x="284" y="89"/>
                      <a:pt x="283" y="90"/>
                    </a:cubicBezTo>
                    <a:cubicBezTo>
                      <a:pt x="282" y="91"/>
                      <a:pt x="281" y="92"/>
                      <a:pt x="280" y="93"/>
                    </a:cubicBezTo>
                    <a:cubicBezTo>
                      <a:pt x="279" y="97"/>
                      <a:pt x="282" y="101"/>
                      <a:pt x="285" y="106"/>
                    </a:cubicBezTo>
                    <a:cubicBezTo>
                      <a:pt x="286" y="107"/>
                      <a:pt x="286" y="108"/>
                      <a:pt x="287" y="108"/>
                    </a:cubicBezTo>
                    <a:cubicBezTo>
                      <a:pt x="288" y="112"/>
                      <a:pt x="290" y="112"/>
                      <a:pt x="293" y="113"/>
                    </a:cubicBezTo>
                    <a:cubicBezTo>
                      <a:pt x="294" y="114"/>
                      <a:pt x="295" y="114"/>
                      <a:pt x="296" y="114"/>
                    </a:cubicBezTo>
                    <a:cubicBezTo>
                      <a:pt x="295" y="115"/>
                      <a:pt x="294" y="116"/>
                      <a:pt x="293" y="117"/>
                    </a:cubicBezTo>
                    <a:cubicBezTo>
                      <a:pt x="292" y="120"/>
                      <a:pt x="293" y="122"/>
                      <a:pt x="294" y="122"/>
                    </a:cubicBezTo>
                    <a:cubicBezTo>
                      <a:pt x="296" y="124"/>
                      <a:pt x="299" y="124"/>
                      <a:pt x="303" y="122"/>
                    </a:cubicBezTo>
                    <a:cubicBezTo>
                      <a:pt x="305" y="122"/>
                      <a:pt x="305" y="122"/>
                      <a:pt x="305" y="122"/>
                    </a:cubicBezTo>
                    <a:cubicBezTo>
                      <a:pt x="305" y="122"/>
                      <a:pt x="305" y="122"/>
                      <a:pt x="305" y="121"/>
                    </a:cubicBezTo>
                    <a:cubicBezTo>
                      <a:pt x="306" y="122"/>
                      <a:pt x="306" y="122"/>
                      <a:pt x="306" y="123"/>
                    </a:cubicBezTo>
                    <a:cubicBezTo>
                      <a:pt x="307" y="123"/>
                      <a:pt x="307" y="124"/>
                      <a:pt x="307" y="124"/>
                    </a:cubicBezTo>
                    <a:cubicBezTo>
                      <a:pt x="307" y="124"/>
                      <a:pt x="306" y="124"/>
                      <a:pt x="306" y="125"/>
                    </a:cubicBezTo>
                    <a:cubicBezTo>
                      <a:pt x="305" y="125"/>
                      <a:pt x="304" y="126"/>
                      <a:pt x="303" y="127"/>
                    </a:cubicBezTo>
                    <a:cubicBezTo>
                      <a:pt x="302" y="129"/>
                      <a:pt x="302" y="131"/>
                      <a:pt x="303" y="133"/>
                    </a:cubicBezTo>
                    <a:cubicBezTo>
                      <a:pt x="305" y="135"/>
                      <a:pt x="307" y="136"/>
                      <a:pt x="309" y="136"/>
                    </a:cubicBezTo>
                    <a:cubicBezTo>
                      <a:pt x="311" y="136"/>
                      <a:pt x="312" y="135"/>
                      <a:pt x="313" y="133"/>
                    </a:cubicBezTo>
                    <a:cubicBezTo>
                      <a:pt x="313" y="133"/>
                      <a:pt x="313" y="133"/>
                      <a:pt x="313" y="133"/>
                    </a:cubicBezTo>
                    <a:cubicBezTo>
                      <a:pt x="314" y="134"/>
                      <a:pt x="315" y="134"/>
                      <a:pt x="316" y="134"/>
                    </a:cubicBezTo>
                    <a:cubicBezTo>
                      <a:pt x="321" y="135"/>
                      <a:pt x="326" y="133"/>
                      <a:pt x="329" y="132"/>
                    </a:cubicBezTo>
                    <a:cubicBezTo>
                      <a:pt x="329" y="133"/>
                      <a:pt x="329" y="133"/>
                      <a:pt x="330" y="133"/>
                    </a:cubicBezTo>
                    <a:cubicBezTo>
                      <a:pt x="330" y="134"/>
                      <a:pt x="330" y="134"/>
                      <a:pt x="330" y="135"/>
                    </a:cubicBezTo>
                    <a:cubicBezTo>
                      <a:pt x="330" y="135"/>
                      <a:pt x="327" y="137"/>
                      <a:pt x="326" y="138"/>
                    </a:cubicBezTo>
                    <a:cubicBezTo>
                      <a:pt x="324" y="139"/>
                      <a:pt x="322" y="141"/>
                      <a:pt x="321" y="142"/>
                    </a:cubicBezTo>
                    <a:cubicBezTo>
                      <a:pt x="320" y="141"/>
                      <a:pt x="319" y="140"/>
                      <a:pt x="317" y="139"/>
                    </a:cubicBezTo>
                    <a:cubicBezTo>
                      <a:pt x="316" y="138"/>
                      <a:pt x="314" y="138"/>
                      <a:pt x="313" y="139"/>
                    </a:cubicBezTo>
                    <a:cubicBezTo>
                      <a:pt x="310" y="140"/>
                      <a:pt x="309" y="143"/>
                      <a:pt x="308" y="147"/>
                    </a:cubicBezTo>
                    <a:cubicBezTo>
                      <a:pt x="307" y="149"/>
                      <a:pt x="307" y="149"/>
                      <a:pt x="307" y="149"/>
                    </a:cubicBezTo>
                    <a:cubicBezTo>
                      <a:pt x="305" y="153"/>
                      <a:pt x="304" y="155"/>
                      <a:pt x="303" y="157"/>
                    </a:cubicBezTo>
                    <a:cubicBezTo>
                      <a:pt x="302" y="159"/>
                      <a:pt x="302" y="160"/>
                      <a:pt x="301" y="161"/>
                    </a:cubicBezTo>
                    <a:cubicBezTo>
                      <a:pt x="299" y="164"/>
                      <a:pt x="299" y="167"/>
                      <a:pt x="300" y="169"/>
                    </a:cubicBezTo>
                    <a:cubicBezTo>
                      <a:pt x="298" y="170"/>
                      <a:pt x="296" y="170"/>
                      <a:pt x="294" y="171"/>
                    </a:cubicBezTo>
                    <a:close/>
                  </a:path>
                </a:pathLst>
              </a:custGeom>
              <a:solidFill>
                <a:srgbClr val="91B9E3"/>
              </a:solidFill>
              <a:ln>
                <a:noFill/>
              </a:ln>
              <a:extLst/>
            </p:spPr>
            <p:txBody>
              <a:bodyPr/>
              <a:lstStyle/>
              <a:p>
                <a:endParaRPr lang="ca-ES"/>
              </a:p>
            </p:txBody>
          </p:sp>
          <p:sp>
            <p:nvSpPr>
              <p:cNvPr id="32" name="Freeform 12">
                <a:hlinkClick r:id="rId8" action="ppaction://hlinksldjump"/>
              </p:cNvPr>
              <p:cNvSpPr>
                <a:spLocks/>
              </p:cNvSpPr>
              <p:nvPr/>
            </p:nvSpPr>
            <p:spPr bwMode="auto">
              <a:xfrm>
                <a:off x="5806514" y="2374171"/>
                <a:ext cx="1966468" cy="1740232"/>
              </a:xfrm>
              <a:custGeom>
                <a:avLst/>
                <a:gdLst>
                  <a:gd name="T0" fmla="*/ 463 w 481"/>
                  <a:gd name="T1" fmla="*/ 109 h 426"/>
                  <a:gd name="T2" fmla="*/ 439 w 481"/>
                  <a:gd name="T3" fmla="*/ 112 h 426"/>
                  <a:gd name="T4" fmla="*/ 409 w 481"/>
                  <a:gd name="T5" fmla="*/ 136 h 426"/>
                  <a:gd name="T6" fmla="*/ 443 w 481"/>
                  <a:gd name="T7" fmla="*/ 203 h 426"/>
                  <a:gd name="T8" fmla="*/ 450 w 481"/>
                  <a:gd name="T9" fmla="*/ 253 h 426"/>
                  <a:gd name="T10" fmla="*/ 424 w 481"/>
                  <a:gd name="T11" fmla="*/ 298 h 426"/>
                  <a:gd name="T12" fmla="*/ 394 w 481"/>
                  <a:gd name="T13" fmla="*/ 316 h 426"/>
                  <a:gd name="T14" fmla="*/ 291 w 481"/>
                  <a:gd name="T15" fmla="*/ 393 h 426"/>
                  <a:gd name="T16" fmla="*/ 218 w 481"/>
                  <a:gd name="T17" fmla="*/ 422 h 426"/>
                  <a:gd name="T18" fmla="*/ 206 w 481"/>
                  <a:gd name="T19" fmla="*/ 398 h 426"/>
                  <a:gd name="T20" fmla="*/ 213 w 481"/>
                  <a:gd name="T21" fmla="*/ 392 h 426"/>
                  <a:gd name="T22" fmla="*/ 228 w 481"/>
                  <a:gd name="T23" fmla="*/ 366 h 426"/>
                  <a:gd name="T24" fmla="*/ 207 w 481"/>
                  <a:gd name="T25" fmla="*/ 360 h 426"/>
                  <a:gd name="T26" fmla="*/ 189 w 481"/>
                  <a:gd name="T27" fmla="*/ 338 h 426"/>
                  <a:gd name="T28" fmla="*/ 176 w 481"/>
                  <a:gd name="T29" fmla="*/ 330 h 426"/>
                  <a:gd name="T30" fmla="*/ 161 w 481"/>
                  <a:gd name="T31" fmla="*/ 314 h 426"/>
                  <a:gd name="T32" fmla="*/ 165 w 481"/>
                  <a:gd name="T33" fmla="*/ 297 h 426"/>
                  <a:gd name="T34" fmla="*/ 175 w 481"/>
                  <a:gd name="T35" fmla="*/ 280 h 426"/>
                  <a:gd name="T36" fmla="*/ 186 w 481"/>
                  <a:gd name="T37" fmla="*/ 258 h 426"/>
                  <a:gd name="T38" fmla="*/ 173 w 481"/>
                  <a:gd name="T39" fmla="*/ 248 h 426"/>
                  <a:gd name="T40" fmla="*/ 171 w 481"/>
                  <a:gd name="T41" fmla="*/ 242 h 426"/>
                  <a:gd name="T42" fmla="*/ 185 w 481"/>
                  <a:gd name="T43" fmla="*/ 229 h 426"/>
                  <a:gd name="T44" fmla="*/ 190 w 481"/>
                  <a:gd name="T45" fmla="*/ 209 h 426"/>
                  <a:gd name="T46" fmla="*/ 190 w 481"/>
                  <a:gd name="T47" fmla="*/ 196 h 426"/>
                  <a:gd name="T48" fmla="*/ 165 w 481"/>
                  <a:gd name="T49" fmla="*/ 194 h 426"/>
                  <a:gd name="T50" fmla="*/ 149 w 481"/>
                  <a:gd name="T51" fmla="*/ 174 h 426"/>
                  <a:gd name="T52" fmla="*/ 139 w 481"/>
                  <a:gd name="T53" fmla="*/ 155 h 426"/>
                  <a:gd name="T54" fmla="*/ 139 w 481"/>
                  <a:gd name="T55" fmla="*/ 142 h 426"/>
                  <a:gd name="T56" fmla="*/ 122 w 481"/>
                  <a:gd name="T57" fmla="*/ 147 h 426"/>
                  <a:gd name="T58" fmla="*/ 117 w 481"/>
                  <a:gd name="T59" fmla="*/ 157 h 426"/>
                  <a:gd name="T60" fmla="*/ 79 w 481"/>
                  <a:gd name="T61" fmla="*/ 160 h 426"/>
                  <a:gd name="T62" fmla="*/ 53 w 481"/>
                  <a:gd name="T63" fmla="*/ 166 h 426"/>
                  <a:gd name="T64" fmla="*/ 33 w 481"/>
                  <a:gd name="T65" fmla="*/ 162 h 426"/>
                  <a:gd name="T66" fmla="*/ 24 w 481"/>
                  <a:gd name="T67" fmla="*/ 148 h 426"/>
                  <a:gd name="T68" fmla="*/ 36 w 481"/>
                  <a:gd name="T69" fmla="*/ 129 h 426"/>
                  <a:gd name="T70" fmla="*/ 25 w 481"/>
                  <a:gd name="T71" fmla="*/ 110 h 426"/>
                  <a:gd name="T72" fmla="*/ 32 w 481"/>
                  <a:gd name="T73" fmla="*/ 80 h 426"/>
                  <a:gd name="T74" fmla="*/ 1 w 481"/>
                  <a:gd name="T75" fmla="*/ 73 h 426"/>
                  <a:gd name="T76" fmla="*/ 26 w 481"/>
                  <a:gd name="T77" fmla="*/ 56 h 426"/>
                  <a:gd name="T78" fmla="*/ 65 w 481"/>
                  <a:gd name="T79" fmla="*/ 27 h 426"/>
                  <a:gd name="T80" fmla="*/ 93 w 481"/>
                  <a:gd name="T81" fmla="*/ 24 h 426"/>
                  <a:gd name="T82" fmla="*/ 113 w 481"/>
                  <a:gd name="T83" fmla="*/ 21 h 426"/>
                  <a:gd name="T84" fmla="*/ 130 w 481"/>
                  <a:gd name="T85" fmla="*/ 27 h 426"/>
                  <a:gd name="T86" fmla="*/ 155 w 481"/>
                  <a:gd name="T87" fmla="*/ 38 h 426"/>
                  <a:gd name="T88" fmla="*/ 174 w 481"/>
                  <a:gd name="T89" fmla="*/ 51 h 426"/>
                  <a:gd name="T90" fmla="*/ 196 w 481"/>
                  <a:gd name="T91" fmla="*/ 65 h 426"/>
                  <a:gd name="T92" fmla="*/ 226 w 481"/>
                  <a:gd name="T93" fmla="*/ 59 h 426"/>
                  <a:gd name="T94" fmla="*/ 250 w 481"/>
                  <a:gd name="T95" fmla="*/ 51 h 426"/>
                  <a:gd name="T96" fmla="*/ 258 w 481"/>
                  <a:gd name="T97" fmla="*/ 35 h 426"/>
                  <a:gd name="T98" fmla="*/ 294 w 481"/>
                  <a:gd name="T99" fmla="*/ 32 h 426"/>
                  <a:gd name="T100" fmla="*/ 314 w 481"/>
                  <a:gd name="T101" fmla="*/ 10 h 426"/>
                  <a:gd name="T102" fmla="*/ 344 w 481"/>
                  <a:gd name="T103" fmla="*/ 6 h 426"/>
                  <a:gd name="T104" fmla="*/ 365 w 481"/>
                  <a:gd name="T105" fmla="*/ 0 h 426"/>
                  <a:gd name="T106" fmla="*/ 379 w 481"/>
                  <a:gd name="T107" fmla="*/ 0 h 426"/>
                  <a:gd name="T108" fmla="*/ 395 w 481"/>
                  <a:gd name="T109" fmla="*/ 21 h 426"/>
                  <a:gd name="T110" fmla="*/ 429 w 481"/>
                  <a:gd name="T111" fmla="*/ 19 h 426"/>
                  <a:gd name="T112" fmla="*/ 426 w 481"/>
                  <a:gd name="T113" fmla="*/ 37 h 426"/>
                  <a:gd name="T114" fmla="*/ 446 w 481"/>
                  <a:gd name="T115" fmla="*/ 60 h 426"/>
                  <a:gd name="T116" fmla="*/ 459 w 481"/>
                  <a:gd name="T117" fmla="*/ 66 h 426"/>
                  <a:gd name="T118" fmla="*/ 474 w 481"/>
                  <a:gd name="T119" fmla="*/ 81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81" h="426">
                    <a:moveTo>
                      <a:pt x="474" y="81"/>
                    </a:moveTo>
                    <a:cubicBezTo>
                      <a:pt x="469" y="87"/>
                      <a:pt x="469" y="94"/>
                      <a:pt x="468" y="102"/>
                    </a:cubicBezTo>
                    <a:cubicBezTo>
                      <a:pt x="468" y="105"/>
                      <a:pt x="468" y="106"/>
                      <a:pt x="467" y="106"/>
                    </a:cubicBezTo>
                    <a:cubicBezTo>
                      <a:pt x="467" y="106"/>
                      <a:pt x="466" y="106"/>
                      <a:pt x="465" y="107"/>
                    </a:cubicBezTo>
                    <a:cubicBezTo>
                      <a:pt x="464" y="107"/>
                      <a:pt x="464" y="108"/>
                      <a:pt x="463" y="109"/>
                    </a:cubicBezTo>
                    <a:cubicBezTo>
                      <a:pt x="462" y="109"/>
                      <a:pt x="460" y="112"/>
                      <a:pt x="459" y="112"/>
                    </a:cubicBezTo>
                    <a:cubicBezTo>
                      <a:pt x="458" y="111"/>
                      <a:pt x="457" y="111"/>
                      <a:pt x="456" y="111"/>
                    </a:cubicBezTo>
                    <a:cubicBezTo>
                      <a:pt x="453" y="111"/>
                      <a:pt x="451" y="113"/>
                      <a:pt x="449" y="114"/>
                    </a:cubicBezTo>
                    <a:cubicBezTo>
                      <a:pt x="449" y="114"/>
                      <a:pt x="448" y="115"/>
                      <a:pt x="448" y="115"/>
                    </a:cubicBezTo>
                    <a:cubicBezTo>
                      <a:pt x="446" y="113"/>
                      <a:pt x="442" y="112"/>
                      <a:pt x="439" y="112"/>
                    </a:cubicBezTo>
                    <a:cubicBezTo>
                      <a:pt x="437" y="112"/>
                      <a:pt x="436" y="111"/>
                      <a:pt x="434" y="107"/>
                    </a:cubicBezTo>
                    <a:cubicBezTo>
                      <a:pt x="432" y="104"/>
                      <a:pt x="431" y="103"/>
                      <a:pt x="428" y="103"/>
                    </a:cubicBezTo>
                    <a:cubicBezTo>
                      <a:pt x="426" y="103"/>
                      <a:pt x="424" y="104"/>
                      <a:pt x="421" y="106"/>
                    </a:cubicBezTo>
                    <a:cubicBezTo>
                      <a:pt x="420" y="107"/>
                      <a:pt x="420" y="107"/>
                      <a:pt x="420" y="107"/>
                    </a:cubicBezTo>
                    <a:cubicBezTo>
                      <a:pt x="415" y="110"/>
                      <a:pt x="413" y="120"/>
                      <a:pt x="409" y="136"/>
                    </a:cubicBezTo>
                    <a:cubicBezTo>
                      <a:pt x="409" y="137"/>
                      <a:pt x="409" y="137"/>
                      <a:pt x="409" y="137"/>
                    </a:cubicBezTo>
                    <a:cubicBezTo>
                      <a:pt x="406" y="151"/>
                      <a:pt x="414" y="167"/>
                      <a:pt x="426" y="171"/>
                    </a:cubicBezTo>
                    <a:cubicBezTo>
                      <a:pt x="436" y="175"/>
                      <a:pt x="444" y="193"/>
                      <a:pt x="445" y="196"/>
                    </a:cubicBezTo>
                    <a:cubicBezTo>
                      <a:pt x="446" y="199"/>
                      <a:pt x="445" y="200"/>
                      <a:pt x="443" y="202"/>
                    </a:cubicBezTo>
                    <a:cubicBezTo>
                      <a:pt x="443" y="203"/>
                      <a:pt x="443" y="203"/>
                      <a:pt x="443" y="203"/>
                    </a:cubicBezTo>
                    <a:cubicBezTo>
                      <a:pt x="441" y="206"/>
                      <a:pt x="441" y="210"/>
                      <a:pt x="441" y="217"/>
                    </a:cubicBezTo>
                    <a:cubicBezTo>
                      <a:pt x="440" y="219"/>
                      <a:pt x="440" y="222"/>
                      <a:pt x="440" y="225"/>
                    </a:cubicBezTo>
                    <a:cubicBezTo>
                      <a:pt x="440" y="232"/>
                      <a:pt x="446" y="237"/>
                      <a:pt x="450" y="241"/>
                    </a:cubicBezTo>
                    <a:cubicBezTo>
                      <a:pt x="451" y="242"/>
                      <a:pt x="454" y="244"/>
                      <a:pt x="454" y="245"/>
                    </a:cubicBezTo>
                    <a:cubicBezTo>
                      <a:pt x="455" y="247"/>
                      <a:pt x="453" y="249"/>
                      <a:pt x="450" y="253"/>
                    </a:cubicBezTo>
                    <a:cubicBezTo>
                      <a:pt x="446" y="257"/>
                      <a:pt x="444" y="266"/>
                      <a:pt x="442" y="274"/>
                    </a:cubicBezTo>
                    <a:cubicBezTo>
                      <a:pt x="441" y="275"/>
                      <a:pt x="441" y="275"/>
                      <a:pt x="441" y="275"/>
                    </a:cubicBezTo>
                    <a:cubicBezTo>
                      <a:pt x="440" y="279"/>
                      <a:pt x="440" y="279"/>
                      <a:pt x="438" y="280"/>
                    </a:cubicBezTo>
                    <a:cubicBezTo>
                      <a:pt x="436" y="280"/>
                      <a:pt x="434" y="283"/>
                      <a:pt x="430" y="289"/>
                    </a:cubicBezTo>
                    <a:cubicBezTo>
                      <a:pt x="428" y="292"/>
                      <a:pt x="426" y="297"/>
                      <a:pt x="424" y="298"/>
                    </a:cubicBezTo>
                    <a:cubicBezTo>
                      <a:pt x="421" y="300"/>
                      <a:pt x="418" y="302"/>
                      <a:pt x="415" y="302"/>
                    </a:cubicBezTo>
                    <a:cubicBezTo>
                      <a:pt x="415" y="302"/>
                      <a:pt x="414" y="302"/>
                      <a:pt x="414" y="301"/>
                    </a:cubicBezTo>
                    <a:cubicBezTo>
                      <a:pt x="413" y="301"/>
                      <a:pt x="412" y="301"/>
                      <a:pt x="412" y="301"/>
                    </a:cubicBezTo>
                    <a:cubicBezTo>
                      <a:pt x="407" y="301"/>
                      <a:pt x="399" y="305"/>
                      <a:pt x="395" y="314"/>
                    </a:cubicBezTo>
                    <a:cubicBezTo>
                      <a:pt x="394" y="316"/>
                      <a:pt x="394" y="316"/>
                      <a:pt x="394" y="316"/>
                    </a:cubicBezTo>
                    <a:cubicBezTo>
                      <a:pt x="391" y="323"/>
                      <a:pt x="388" y="330"/>
                      <a:pt x="380" y="332"/>
                    </a:cubicBezTo>
                    <a:cubicBezTo>
                      <a:pt x="369" y="335"/>
                      <a:pt x="356" y="347"/>
                      <a:pt x="350" y="358"/>
                    </a:cubicBezTo>
                    <a:cubicBezTo>
                      <a:pt x="346" y="366"/>
                      <a:pt x="329" y="370"/>
                      <a:pt x="319" y="370"/>
                    </a:cubicBezTo>
                    <a:cubicBezTo>
                      <a:pt x="318" y="370"/>
                      <a:pt x="318" y="370"/>
                      <a:pt x="318" y="370"/>
                    </a:cubicBezTo>
                    <a:cubicBezTo>
                      <a:pt x="307" y="370"/>
                      <a:pt x="295" y="385"/>
                      <a:pt x="291" y="393"/>
                    </a:cubicBezTo>
                    <a:cubicBezTo>
                      <a:pt x="289" y="397"/>
                      <a:pt x="281" y="400"/>
                      <a:pt x="275" y="402"/>
                    </a:cubicBezTo>
                    <a:cubicBezTo>
                      <a:pt x="271" y="403"/>
                      <a:pt x="268" y="404"/>
                      <a:pt x="266" y="406"/>
                    </a:cubicBezTo>
                    <a:cubicBezTo>
                      <a:pt x="263" y="407"/>
                      <a:pt x="252" y="412"/>
                      <a:pt x="242" y="416"/>
                    </a:cubicBezTo>
                    <a:cubicBezTo>
                      <a:pt x="233" y="420"/>
                      <a:pt x="224" y="424"/>
                      <a:pt x="219" y="426"/>
                    </a:cubicBezTo>
                    <a:cubicBezTo>
                      <a:pt x="218" y="424"/>
                      <a:pt x="218" y="422"/>
                      <a:pt x="218" y="422"/>
                    </a:cubicBezTo>
                    <a:cubicBezTo>
                      <a:pt x="218" y="420"/>
                      <a:pt x="216" y="418"/>
                      <a:pt x="215" y="416"/>
                    </a:cubicBezTo>
                    <a:cubicBezTo>
                      <a:pt x="214" y="415"/>
                      <a:pt x="213" y="414"/>
                      <a:pt x="213" y="414"/>
                    </a:cubicBezTo>
                    <a:cubicBezTo>
                      <a:pt x="212" y="413"/>
                      <a:pt x="213" y="412"/>
                      <a:pt x="213" y="411"/>
                    </a:cubicBezTo>
                    <a:cubicBezTo>
                      <a:pt x="213" y="410"/>
                      <a:pt x="213" y="408"/>
                      <a:pt x="213" y="407"/>
                    </a:cubicBezTo>
                    <a:cubicBezTo>
                      <a:pt x="213" y="404"/>
                      <a:pt x="210" y="401"/>
                      <a:pt x="206" y="398"/>
                    </a:cubicBezTo>
                    <a:cubicBezTo>
                      <a:pt x="206" y="398"/>
                      <a:pt x="206" y="398"/>
                      <a:pt x="206" y="398"/>
                    </a:cubicBezTo>
                    <a:cubicBezTo>
                      <a:pt x="206" y="398"/>
                      <a:pt x="206" y="397"/>
                      <a:pt x="206" y="397"/>
                    </a:cubicBezTo>
                    <a:cubicBezTo>
                      <a:pt x="207" y="396"/>
                      <a:pt x="208" y="394"/>
                      <a:pt x="208" y="392"/>
                    </a:cubicBezTo>
                    <a:cubicBezTo>
                      <a:pt x="208" y="392"/>
                      <a:pt x="208" y="392"/>
                      <a:pt x="208" y="392"/>
                    </a:cubicBezTo>
                    <a:cubicBezTo>
                      <a:pt x="208" y="392"/>
                      <a:pt x="210" y="392"/>
                      <a:pt x="213" y="392"/>
                    </a:cubicBezTo>
                    <a:cubicBezTo>
                      <a:pt x="220" y="394"/>
                      <a:pt x="223" y="392"/>
                      <a:pt x="228" y="386"/>
                    </a:cubicBezTo>
                    <a:cubicBezTo>
                      <a:pt x="232" y="379"/>
                      <a:pt x="227" y="374"/>
                      <a:pt x="224" y="372"/>
                    </a:cubicBezTo>
                    <a:cubicBezTo>
                      <a:pt x="224" y="372"/>
                      <a:pt x="224" y="372"/>
                      <a:pt x="224" y="372"/>
                    </a:cubicBezTo>
                    <a:cubicBezTo>
                      <a:pt x="224" y="371"/>
                      <a:pt x="225" y="370"/>
                      <a:pt x="226" y="370"/>
                    </a:cubicBezTo>
                    <a:cubicBezTo>
                      <a:pt x="226" y="368"/>
                      <a:pt x="227" y="367"/>
                      <a:pt x="228" y="366"/>
                    </a:cubicBezTo>
                    <a:cubicBezTo>
                      <a:pt x="229" y="364"/>
                      <a:pt x="230" y="362"/>
                      <a:pt x="229" y="361"/>
                    </a:cubicBezTo>
                    <a:cubicBezTo>
                      <a:pt x="229" y="359"/>
                      <a:pt x="227" y="358"/>
                      <a:pt x="225" y="358"/>
                    </a:cubicBezTo>
                    <a:cubicBezTo>
                      <a:pt x="225" y="357"/>
                      <a:pt x="224" y="357"/>
                      <a:pt x="223" y="357"/>
                    </a:cubicBezTo>
                    <a:cubicBezTo>
                      <a:pt x="218" y="355"/>
                      <a:pt x="213" y="357"/>
                      <a:pt x="210" y="359"/>
                    </a:cubicBezTo>
                    <a:cubicBezTo>
                      <a:pt x="209" y="359"/>
                      <a:pt x="207" y="360"/>
                      <a:pt x="207" y="360"/>
                    </a:cubicBezTo>
                    <a:cubicBezTo>
                      <a:pt x="206" y="360"/>
                      <a:pt x="205" y="359"/>
                      <a:pt x="205" y="357"/>
                    </a:cubicBezTo>
                    <a:cubicBezTo>
                      <a:pt x="205" y="353"/>
                      <a:pt x="202" y="350"/>
                      <a:pt x="201" y="349"/>
                    </a:cubicBezTo>
                    <a:cubicBezTo>
                      <a:pt x="200" y="348"/>
                      <a:pt x="199" y="348"/>
                      <a:pt x="199" y="347"/>
                    </a:cubicBezTo>
                    <a:cubicBezTo>
                      <a:pt x="199" y="346"/>
                      <a:pt x="199" y="343"/>
                      <a:pt x="197" y="341"/>
                    </a:cubicBezTo>
                    <a:cubicBezTo>
                      <a:pt x="196" y="339"/>
                      <a:pt x="193" y="339"/>
                      <a:pt x="189" y="338"/>
                    </a:cubicBezTo>
                    <a:cubicBezTo>
                      <a:pt x="186" y="338"/>
                      <a:pt x="186" y="338"/>
                      <a:pt x="186" y="337"/>
                    </a:cubicBezTo>
                    <a:cubicBezTo>
                      <a:pt x="185" y="336"/>
                      <a:pt x="185" y="335"/>
                      <a:pt x="184" y="333"/>
                    </a:cubicBezTo>
                    <a:cubicBezTo>
                      <a:pt x="183" y="333"/>
                      <a:pt x="183" y="331"/>
                      <a:pt x="182" y="330"/>
                    </a:cubicBezTo>
                    <a:cubicBezTo>
                      <a:pt x="182" y="329"/>
                      <a:pt x="181" y="327"/>
                      <a:pt x="179" y="327"/>
                    </a:cubicBezTo>
                    <a:cubicBezTo>
                      <a:pt x="177" y="327"/>
                      <a:pt x="176" y="329"/>
                      <a:pt x="176" y="330"/>
                    </a:cubicBezTo>
                    <a:cubicBezTo>
                      <a:pt x="176" y="330"/>
                      <a:pt x="175" y="330"/>
                      <a:pt x="175" y="330"/>
                    </a:cubicBezTo>
                    <a:cubicBezTo>
                      <a:pt x="175" y="330"/>
                      <a:pt x="173" y="329"/>
                      <a:pt x="173" y="327"/>
                    </a:cubicBezTo>
                    <a:cubicBezTo>
                      <a:pt x="173" y="324"/>
                      <a:pt x="172" y="319"/>
                      <a:pt x="165" y="319"/>
                    </a:cubicBezTo>
                    <a:cubicBezTo>
                      <a:pt x="164" y="319"/>
                      <a:pt x="162" y="318"/>
                      <a:pt x="161" y="317"/>
                    </a:cubicBezTo>
                    <a:cubicBezTo>
                      <a:pt x="161" y="316"/>
                      <a:pt x="161" y="315"/>
                      <a:pt x="161" y="314"/>
                    </a:cubicBezTo>
                    <a:cubicBezTo>
                      <a:pt x="161" y="312"/>
                      <a:pt x="160" y="310"/>
                      <a:pt x="159" y="308"/>
                    </a:cubicBezTo>
                    <a:cubicBezTo>
                      <a:pt x="159" y="307"/>
                      <a:pt x="160" y="307"/>
                      <a:pt x="160" y="307"/>
                    </a:cubicBezTo>
                    <a:cubicBezTo>
                      <a:pt x="161" y="306"/>
                      <a:pt x="163" y="306"/>
                      <a:pt x="164" y="305"/>
                    </a:cubicBezTo>
                    <a:cubicBezTo>
                      <a:pt x="168" y="302"/>
                      <a:pt x="166" y="299"/>
                      <a:pt x="166" y="297"/>
                    </a:cubicBezTo>
                    <a:cubicBezTo>
                      <a:pt x="165" y="297"/>
                      <a:pt x="165" y="297"/>
                      <a:pt x="165" y="297"/>
                    </a:cubicBezTo>
                    <a:cubicBezTo>
                      <a:pt x="165" y="296"/>
                      <a:pt x="167" y="296"/>
                      <a:pt x="168" y="295"/>
                    </a:cubicBezTo>
                    <a:cubicBezTo>
                      <a:pt x="169" y="295"/>
                      <a:pt x="171" y="295"/>
                      <a:pt x="172" y="294"/>
                    </a:cubicBezTo>
                    <a:cubicBezTo>
                      <a:pt x="174" y="293"/>
                      <a:pt x="177" y="288"/>
                      <a:pt x="176" y="284"/>
                    </a:cubicBezTo>
                    <a:cubicBezTo>
                      <a:pt x="175" y="283"/>
                      <a:pt x="175" y="283"/>
                      <a:pt x="175" y="283"/>
                    </a:cubicBezTo>
                    <a:cubicBezTo>
                      <a:pt x="175" y="282"/>
                      <a:pt x="175" y="281"/>
                      <a:pt x="175" y="280"/>
                    </a:cubicBezTo>
                    <a:cubicBezTo>
                      <a:pt x="175" y="280"/>
                      <a:pt x="175" y="280"/>
                      <a:pt x="175" y="280"/>
                    </a:cubicBezTo>
                    <a:cubicBezTo>
                      <a:pt x="176" y="279"/>
                      <a:pt x="177" y="279"/>
                      <a:pt x="178" y="279"/>
                    </a:cubicBezTo>
                    <a:cubicBezTo>
                      <a:pt x="179" y="278"/>
                      <a:pt x="180" y="277"/>
                      <a:pt x="181" y="275"/>
                    </a:cubicBezTo>
                    <a:cubicBezTo>
                      <a:pt x="182" y="274"/>
                      <a:pt x="183" y="273"/>
                      <a:pt x="183" y="273"/>
                    </a:cubicBezTo>
                    <a:cubicBezTo>
                      <a:pt x="186" y="271"/>
                      <a:pt x="188" y="263"/>
                      <a:pt x="186" y="258"/>
                    </a:cubicBezTo>
                    <a:cubicBezTo>
                      <a:pt x="183" y="254"/>
                      <a:pt x="179" y="254"/>
                      <a:pt x="174" y="253"/>
                    </a:cubicBezTo>
                    <a:cubicBezTo>
                      <a:pt x="173" y="253"/>
                      <a:pt x="172" y="253"/>
                      <a:pt x="171" y="253"/>
                    </a:cubicBezTo>
                    <a:cubicBezTo>
                      <a:pt x="171" y="252"/>
                      <a:pt x="171" y="252"/>
                      <a:pt x="171" y="252"/>
                    </a:cubicBezTo>
                    <a:cubicBezTo>
                      <a:pt x="171" y="252"/>
                      <a:pt x="171" y="251"/>
                      <a:pt x="172" y="251"/>
                    </a:cubicBezTo>
                    <a:cubicBezTo>
                      <a:pt x="172" y="249"/>
                      <a:pt x="173" y="249"/>
                      <a:pt x="173" y="248"/>
                    </a:cubicBezTo>
                    <a:cubicBezTo>
                      <a:pt x="173" y="247"/>
                      <a:pt x="173" y="245"/>
                      <a:pt x="172" y="244"/>
                    </a:cubicBezTo>
                    <a:cubicBezTo>
                      <a:pt x="172" y="243"/>
                      <a:pt x="170" y="243"/>
                      <a:pt x="170" y="243"/>
                    </a:cubicBezTo>
                    <a:cubicBezTo>
                      <a:pt x="169" y="243"/>
                      <a:pt x="169" y="243"/>
                      <a:pt x="168" y="243"/>
                    </a:cubicBezTo>
                    <a:cubicBezTo>
                      <a:pt x="168" y="242"/>
                      <a:pt x="168" y="242"/>
                      <a:pt x="168" y="241"/>
                    </a:cubicBezTo>
                    <a:cubicBezTo>
                      <a:pt x="169" y="242"/>
                      <a:pt x="170" y="242"/>
                      <a:pt x="171" y="242"/>
                    </a:cubicBezTo>
                    <a:cubicBezTo>
                      <a:pt x="174" y="244"/>
                      <a:pt x="177" y="245"/>
                      <a:pt x="180" y="245"/>
                    </a:cubicBezTo>
                    <a:cubicBezTo>
                      <a:pt x="184" y="244"/>
                      <a:pt x="187" y="240"/>
                      <a:pt x="188" y="236"/>
                    </a:cubicBezTo>
                    <a:cubicBezTo>
                      <a:pt x="188" y="234"/>
                      <a:pt x="187" y="232"/>
                      <a:pt x="185" y="231"/>
                    </a:cubicBezTo>
                    <a:cubicBezTo>
                      <a:pt x="184" y="231"/>
                      <a:pt x="184" y="231"/>
                      <a:pt x="184" y="231"/>
                    </a:cubicBezTo>
                    <a:cubicBezTo>
                      <a:pt x="184" y="230"/>
                      <a:pt x="185" y="230"/>
                      <a:pt x="185" y="229"/>
                    </a:cubicBezTo>
                    <a:cubicBezTo>
                      <a:pt x="188" y="229"/>
                      <a:pt x="190" y="229"/>
                      <a:pt x="192" y="227"/>
                    </a:cubicBezTo>
                    <a:cubicBezTo>
                      <a:pt x="192" y="226"/>
                      <a:pt x="193" y="225"/>
                      <a:pt x="193" y="223"/>
                    </a:cubicBezTo>
                    <a:cubicBezTo>
                      <a:pt x="192" y="221"/>
                      <a:pt x="192" y="221"/>
                      <a:pt x="192" y="220"/>
                    </a:cubicBezTo>
                    <a:cubicBezTo>
                      <a:pt x="193" y="220"/>
                      <a:pt x="194" y="219"/>
                      <a:pt x="194" y="217"/>
                    </a:cubicBezTo>
                    <a:cubicBezTo>
                      <a:pt x="195" y="214"/>
                      <a:pt x="193" y="210"/>
                      <a:pt x="190" y="209"/>
                    </a:cubicBezTo>
                    <a:cubicBezTo>
                      <a:pt x="189" y="209"/>
                      <a:pt x="188" y="206"/>
                      <a:pt x="188" y="204"/>
                    </a:cubicBezTo>
                    <a:cubicBezTo>
                      <a:pt x="187" y="204"/>
                      <a:pt x="187" y="203"/>
                      <a:pt x="187" y="203"/>
                    </a:cubicBezTo>
                    <a:cubicBezTo>
                      <a:pt x="187" y="203"/>
                      <a:pt x="188" y="202"/>
                      <a:pt x="188" y="201"/>
                    </a:cubicBezTo>
                    <a:cubicBezTo>
                      <a:pt x="189" y="201"/>
                      <a:pt x="189" y="200"/>
                      <a:pt x="189" y="200"/>
                    </a:cubicBezTo>
                    <a:cubicBezTo>
                      <a:pt x="191" y="198"/>
                      <a:pt x="190" y="196"/>
                      <a:pt x="190" y="196"/>
                    </a:cubicBezTo>
                    <a:cubicBezTo>
                      <a:pt x="189" y="194"/>
                      <a:pt x="187" y="193"/>
                      <a:pt x="180" y="193"/>
                    </a:cubicBezTo>
                    <a:cubicBezTo>
                      <a:pt x="180" y="192"/>
                      <a:pt x="180" y="192"/>
                      <a:pt x="180" y="192"/>
                    </a:cubicBezTo>
                    <a:cubicBezTo>
                      <a:pt x="179" y="191"/>
                      <a:pt x="178" y="189"/>
                      <a:pt x="175" y="188"/>
                    </a:cubicBezTo>
                    <a:cubicBezTo>
                      <a:pt x="173" y="188"/>
                      <a:pt x="171" y="190"/>
                      <a:pt x="170" y="191"/>
                    </a:cubicBezTo>
                    <a:cubicBezTo>
                      <a:pt x="168" y="193"/>
                      <a:pt x="167" y="194"/>
                      <a:pt x="165" y="194"/>
                    </a:cubicBezTo>
                    <a:cubicBezTo>
                      <a:pt x="162" y="194"/>
                      <a:pt x="161" y="193"/>
                      <a:pt x="160" y="190"/>
                    </a:cubicBezTo>
                    <a:cubicBezTo>
                      <a:pt x="159" y="189"/>
                      <a:pt x="159" y="188"/>
                      <a:pt x="158" y="187"/>
                    </a:cubicBezTo>
                    <a:cubicBezTo>
                      <a:pt x="157" y="186"/>
                      <a:pt x="157" y="183"/>
                      <a:pt x="158" y="181"/>
                    </a:cubicBezTo>
                    <a:cubicBezTo>
                      <a:pt x="159" y="179"/>
                      <a:pt x="159" y="178"/>
                      <a:pt x="158" y="177"/>
                    </a:cubicBezTo>
                    <a:cubicBezTo>
                      <a:pt x="156" y="174"/>
                      <a:pt x="152" y="174"/>
                      <a:pt x="149" y="174"/>
                    </a:cubicBezTo>
                    <a:cubicBezTo>
                      <a:pt x="149" y="173"/>
                      <a:pt x="150" y="172"/>
                      <a:pt x="150" y="171"/>
                    </a:cubicBezTo>
                    <a:cubicBezTo>
                      <a:pt x="151" y="169"/>
                      <a:pt x="151" y="168"/>
                      <a:pt x="151" y="167"/>
                    </a:cubicBezTo>
                    <a:cubicBezTo>
                      <a:pt x="151" y="163"/>
                      <a:pt x="147" y="162"/>
                      <a:pt x="144" y="161"/>
                    </a:cubicBezTo>
                    <a:cubicBezTo>
                      <a:pt x="143" y="161"/>
                      <a:pt x="142" y="160"/>
                      <a:pt x="141" y="160"/>
                    </a:cubicBezTo>
                    <a:cubicBezTo>
                      <a:pt x="140" y="160"/>
                      <a:pt x="140" y="157"/>
                      <a:pt x="139" y="155"/>
                    </a:cubicBezTo>
                    <a:cubicBezTo>
                      <a:pt x="140" y="154"/>
                      <a:pt x="143" y="153"/>
                      <a:pt x="145" y="153"/>
                    </a:cubicBezTo>
                    <a:cubicBezTo>
                      <a:pt x="146" y="153"/>
                      <a:pt x="148" y="153"/>
                      <a:pt x="150" y="153"/>
                    </a:cubicBezTo>
                    <a:cubicBezTo>
                      <a:pt x="153" y="152"/>
                      <a:pt x="156" y="152"/>
                      <a:pt x="157" y="152"/>
                    </a:cubicBezTo>
                    <a:cubicBezTo>
                      <a:pt x="159" y="151"/>
                      <a:pt x="160" y="150"/>
                      <a:pt x="159" y="148"/>
                    </a:cubicBezTo>
                    <a:cubicBezTo>
                      <a:pt x="158" y="144"/>
                      <a:pt x="147" y="141"/>
                      <a:pt x="139" y="142"/>
                    </a:cubicBezTo>
                    <a:cubicBezTo>
                      <a:pt x="133" y="143"/>
                      <a:pt x="131" y="144"/>
                      <a:pt x="130" y="147"/>
                    </a:cubicBezTo>
                    <a:cubicBezTo>
                      <a:pt x="130" y="147"/>
                      <a:pt x="130" y="147"/>
                      <a:pt x="129" y="148"/>
                    </a:cubicBezTo>
                    <a:cubicBezTo>
                      <a:pt x="128" y="149"/>
                      <a:pt x="127" y="149"/>
                      <a:pt x="127" y="149"/>
                    </a:cubicBezTo>
                    <a:cubicBezTo>
                      <a:pt x="126" y="149"/>
                      <a:pt x="125" y="148"/>
                      <a:pt x="123" y="149"/>
                    </a:cubicBezTo>
                    <a:cubicBezTo>
                      <a:pt x="123" y="148"/>
                      <a:pt x="123" y="148"/>
                      <a:pt x="122" y="147"/>
                    </a:cubicBezTo>
                    <a:cubicBezTo>
                      <a:pt x="120" y="145"/>
                      <a:pt x="118" y="143"/>
                      <a:pt x="113" y="145"/>
                    </a:cubicBezTo>
                    <a:cubicBezTo>
                      <a:pt x="112" y="145"/>
                      <a:pt x="109" y="145"/>
                      <a:pt x="109" y="147"/>
                    </a:cubicBezTo>
                    <a:cubicBezTo>
                      <a:pt x="109" y="149"/>
                      <a:pt x="110" y="150"/>
                      <a:pt x="112" y="151"/>
                    </a:cubicBezTo>
                    <a:cubicBezTo>
                      <a:pt x="113" y="152"/>
                      <a:pt x="115" y="153"/>
                      <a:pt x="116" y="156"/>
                    </a:cubicBezTo>
                    <a:cubicBezTo>
                      <a:pt x="117" y="156"/>
                      <a:pt x="117" y="157"/>
                      <a:pt x="117" y="157"/>
                    </a:cubicBezTo>
                    <a:cubicBezTo>
                      <a:pt x="117" y="157"/>
                      <a:pt x="116" y="157"/>
                      <a:pt x="114" y="157"/>
                    </a:cubicBezTo>
                    <a:cubicBezTo>
                      <a:pt x="112" y="157"/>
                      <a:pt x="111" y="156"/>
                      <a:pt x="109" y="156"/>
                    </a:cubicBezTo>
                    <a:cubicBezTo>
                      <a:pt x="107" y="156"/>
                      <a:pt x="105" y="156"/>
                      <a:pt x="103" y="155"/>
                    </a:cubicBezTo>
                    <a:cubicBezTo>
                      <a:pt x="97" y="152"/>
                      <a:pt x="92" y="155"/>
                      <a:pt x="86" y="158"/>
                    </a:cubicBezTo>
                    <a:cubicBezTo>
                      <a:pt x="83" y="160"/>
                      <a:pt x="82" y="160"/>
                      <a:pt x="79" y="160"/>
                    </a:cubicBezTo>
                    <a:cubicBezTo>
                      <a:pt x="78" y="160"/>
                      <a:pt x="77" y="160"/>
                      <a:pt x="76" y="160"/>
                    </a:cubicBezTo>
                    <a:cubicBezTo>
                      <a:pt x="70" y="160"/>
                      <a:pt x="69" y="160"/>
                      <a:pt x="64" y="164"/>
                    </a:cubicBezTo>
                    <a:cubicBezTo>
                      <a:pt x="63" y="165"/>
                      <a:pt x="63" y="165"/>
                      <a:pt x="63" y="165"/>
                    </a:cubicBezTo>
                    <a:cubicBezTo>
                      <a:pt x="59" y="168"/>
                      <a:pt x="59" y="168"/>
                      <a:pt x="54" y="166"/>
                    </a:cubicBezTo>
                    <a:cubicBezTo>
                      <a:pt x="53" y="166"/>
                      <a:pt x="53" y="166"/>
                      <a:pt x="53" y="166"/>
                    </a:cubicBezTo>
                    <a:cubicBezTo>
                      <a:pt x="51" y="166"/>
                      <a:pt x="51" y="166"/>
                      <a:pt x="51" y="163"/>
                    </a:cubicBezTo>
                    <a:cubicBezTo>
                      <a:pt x="51" y="162"/>
                      <a:pt x="51" y="160"/>
                      <a:pt x="51" y="158"/>
                    </a:cubicBezTo>
                    <a:cubicBezTo>
                      <a:pt x="50" y="156"/>
                      <a:pt x="49" y="155"/>
                      <a:pt x="48" y="154"/>
                    </a:cubicBezTo>
                    <a:cubicBezTo>
                      <a:pt x="45" y="153"/>
                      <a:pt x="41" y="156"/>
                      <a:pt x="35" y="161"/>
                    </a:cubicBezTo>
                    <a:cubicBezTo>
                      <a:pt x="34" y="161"/>
                      <a:pt x="33" y="162"/>
                      <a:pt x="33" y="162"/>
                    </a:cubicBezTo>
                    <a:cubicBezTo>
                      <a:pt x="33" y="161"/>
                      <a:pt x="32" y="158"/>
                      <a:pt x="31" y="157"/>
                    </a:cubicBezTo>
                    <a:cubicBezTo>
                      <a:pt x="31" y="156"/>
                      <a:pt x="30" y="154"/>
                      <a:pt x="30" y="153"/>
                    </a:cubicBezTo>
                    <a:cubicBezTo>
                      <a:pt x="29" y="152"/>
                      <a:pt x="28" y="151"/>
                      <a:pt x="26" y="150"/>
                    </a:cubicBezTo>
                    <a:cubicBezTo>
                      <a:pt x="25" y="150"/>
                      <a:pt x="23" y="150"/>
                      <a:pt x="22" y="151"/>
                    </a:cubicBezTo>
                    <a:cubicBezTo>
                      <a:pt x="23" y="150"/>
                      <a:pt x="24" y="149"/>
                      <a:pt x="24" y="148"/>
                    </a:cubicBezTo>
                    <a:cubicBezTo>
                      <a:pt x="25" y="147"/>
                      <a:pt x="30" y="147"/>
                      <a:pt x="32" y="146"/>
                    </a:cubicBezTo>
                    <a:cubicBezTo>
                      <a:pt x="35" y="146"/>
                      <a:pt x="37" y="146"/>
                      <a:pt x="39" y="145"/>
                    </a:cubicBezTo>
                    <a:cubicBezTo>
                      <a:pt x="40" y="145"/>
                      <a:pt x="42" y="144"/>
                      <a:pt x="42" y="141"/>
                    </a:cubicBezTo>
                    <a:cubicBezTo>
                      <a:pt x="43" y="139"/>
                      <a:pt x="40" y="137"/>
                      <a:pt x="37" y="135"/>
                    </a:cubicBezTo>
                    <a:cubicBezTo>
                      <a:pt x="35" y="134"/>
                      <a:pt x="35" y="132"/>
                      <a:pt x="36" y="129"/>
                    </a:cubicBezTo>
                    <a:cubicBezTo>
                      <a:pt x="37" y="127"/>
                      <a:pt x="37" y="126"/>
                      <a:pt x="37" y="125"/>
                    </a:cubicBezTo>
                    <a:cubicBezTo>
                      <a:pt x="37" y="120"/>
                      <a:pt x="32" y="120"/>
                      <a:pt x="30" y="120"/>
                    </a:cubicBezTo>
                    <a:cubicBezTo>
                      <a:pt x="29" y="119"/>
                      <a:pt x="27" y="119"/>
                      <a:pt x="26" y="119"/>
                    </a:cubicBezTo>
                    <a:cubicBezTo>
                      <a:pt x="25" y="118"/>
                      <a:pt x="25" y="114"/>
                      <a:pt x="25" y="112"/>
                    </a:cubicBezTo>
                    <a:cubicBezTo>
                      <a:pt x="25" y="111"/>
                      <a:pt x="25" y="110"/>
                      <a:pt x="25" y="110"/>
                    </a:cubicBezTo>
                    <a:cubicBezTo>
                      <a:pt x="25" y="108"/>
                      <a:pt x="28" y="105"/>
                      <a:pt x="29" y="103"/>
                    </a:cubicBezTo>
                    <a:cubicBezTo>
                      <a:pt x="31" y="100"/>
                      <a:pt x="31" y="100"/>
                      <a:pt x="31" y="100"/>
                    </a:cubicBezTo>
                    <a:cubicBezTo>
                      <a:pt x="32" y="99"/>
                      <a:pt x="35" y="96"/>
                      <a:pt x="38" y="94"/>
                    </a:cubicBezTo>
                    <a:cubicBezTo>
                      <a:pt x="41" y="92"/>
                      <a:pt x="42" y="91"/>
                      <a:pt x="43" y="90"/>
                    </a:cubicBezTo>
                    <a:cubicBezTo>
                      <a:pt x="44" y="86"/>
                      <a:pt x="40" y="84"/>
                      <a:pt x="32" y="80"/>
                    </a:cubicBezTo>
                    <a:cubicBezTo>
                      <a:pt x="29" y="79"/>
                      <a:pt x="29" y="79"/>
                      <a:pt x="29" y="79"/>
                    </a:cubicBezTo>
                    <a:cubicBezTo>
                      <a:pt x="21" y="75"/>
                      <a:pt x="17" y="77"/>
                      <a:pt x="12" y="79"/>
                    </a:cubicBezTo>
                    <a:cubicBezTo>
                      <a:pt x="11" y="79"/>
                      <a:pt x="10" y="80"/>
                      <a:pt x="8" y="80"/>
                    </a:cubicBezTo>
                    <a:cubicBezTo>
                      <a:pt x="4" y="82"/>
                      <a:pt x="1" y="78"/>
                      <a:pt x="0" y="76"/>
                    </a:cubicBezTo>
                    <a:cubicBezTo>
                      <a:pt x="1" y="75"/>
                      <a:pt x="1" y="74"/>
                      <a:pt x="1" y="73"/>
                    </a:cubicBezTo>
                    <a:cubicBezTo>
                      <a:pt x="2" y="71"/>
                      <a:pt x="2" y="70"/>
                      <a:pt x="3" y="70"/>
                    </a:cubicBezTo>
                    <a:cubicBezTo>
                      <a:pt x="4" y="69"/>
                      <a:pt x="5" y="70"/>
                      <a:pt x="6" y="70"/>
                    </a:cubicBezTo>
                    <a:cubicBezTo>
                      <a:pt x="9" y="70"/>
                      <a:pt x="12" y="70"/>
                      <a:pt x="13" y="67"/>
                    </a:cubicBezTo>
                    <a:cubicBezTo>
                      <a:pt x="14" y="67"/>
                      <a:pt x="15" y="66"/>
                      <a:pt x="16" y="66"/>
                    </a:cubicBezTo>
                    <a:cubicBezTo>
                      <a:pt x="19" y="65"/>
                      <a:pt x="25" y="64"/>
                      <a:pt x="26" y="56"/>
                    </a:cubicBezTo>
                    <a:cubicBezTo>
                      <a:pt x="27" y="56"/>
                      <a:pt x="28" y="56"/>
                      <a:pt x="29" y="56"/>
                    </a:cubicBezTo>
                    <a:cubicBezTo>
                      <a:pt x="38" y="55"/>
                      <a:pt x="41" y="54"/>
                      <a:pt x="42" y="52"/>
                    </a:cubicBezTo>
                    <a:cubicBezTo>
                      <a:pt x="43" y="50"/>
                      <a:pt x="46" y="48"/>
                      <a:pt x="48" y="47"/>
                    </a:cubicBezTo>
                    <a:cubicBezTo>
                      <a:pt x="53" y="47"/>
                      <a:pt x="56" y="43"/>
                      <a:pt x="57" y="37"/>
                    </a:cubicBezTo>
                    <a:cubicBezTo>
                      <a:pt x="58" y="33"/>
                      <a:pt x="62" y="28"/>
                      <a:pt x="65" y="27"/>
                    </a:cubicBezTo>
                    <a:cubicBezTo>
                      <a:pt x="66" y="26"/>
                      <a:pt x="69" y="25"/>
                      <a:pt x="72" y="25"/>
                    </a:cubicBezTo>
                    <a:cubicBezTo>
                      <a:pt x="74" y="25"/>
                      <a:pt x="77" y="26"/>
                      <a:pt x="78" y="27"/>
                    </a:cubicBezTo>
                    <a:cubicBezTo>
                      <a:pt x="80" y="28"/>
                      <a:pt x="82" y="28"/>
                      <a:pt x="83" y="28"/>
                    </a:cubicBezTo>
                    <a:cubicBezTo>
                      <a:pt x="86" y="28"/>
                      <a:pt x="89" y="26"/>
                      <a:pt x="91" y="25"/>
                    </a:cubicBezTo>
                    <a:cubicBezTo>
                      <a:pt x="92" y="24"/>
                      <a:pt x="92" y="24"/>
                      <a:pt x="93" y="24"/>
                    </a:cubicBezTo>
                    <a:cubicBezTo>
                      <a:pt x="93" y="23"/>
                      <a:pt x="94" y="23"/>
                      <a:pt x="95" y="23"/>
                    </a:cubicBezTo>
                    <a:cubicBezTo>
                      <a:pt x="96" y="23"/>
                      <a:pt x="96" y="23"/>
                      <a:pt x="96" y="23"/>
                    </a:cubicBezTo>
                    <a:cubicBezTo>
                      <a:pt x="98" y="23"/>
                      <a:pt x="101" y="23"/>
                      <a:pt x="105" y="19"/>
                    </a:cubicBezTo>
                    <a:cubicBezTo>
                      <a:pt x="106" y="18"/>
                      <a:pt x="107" y="18"/>
                      <a:pt x="107" y="18"/>
                    </a:cubicBezTo>
                    <a:cubicBezTo>
                      <a:pt x="109" y="18"/>
                      <a:pt x="112" y="19"/>
                      <a:pt x="113" y="21"/>
                    </a:cubicBezTo>
                    <a:cubicBezTo>
                      <a:pt x="115" y="22"/>
                      <a:pt x="116" y="22"/>
                      <a:pt x="117" y="23"/>
                    </a:cubicBezTo>
                    <a:cubicBezTo>
                      <a:pt x="120" y="24"/>
                      <a:pt x="122" y="24"/>
                      <a:pt x="124" y="23"/>
                    </a:cubicBezTo>
                    <a:cubicBezTo>
                      <a:pt x="125" y="23"/>
                      <a:pt x="126" y="23"/>
                      <a:pt x="127" y="23"/>
                    </a:cubicBezTo>
                    <a:cubicBezTo>
                      <a:pt x="127" y="23"/>
                      <a:pt x="127" y="24"/>
                      <a:pt x="128" y="24"/>
                    </a:cubicBezTo>
                    <a:cubicBezTo>
                      <a:pt x="128" y="25"/>
                      <a:pt x="129" y="26"/>
                      <a:pt x="130" y="27"/>
                    </a:cubicBezTo>
                    <a:cubicBezTo>
                      <a:pt x="131" y="28"/>
                      <a:pt x="133" y="28"/>
                      <a:pt x="135" y="29"/>
                    </a:cubicBezTo>
                    <a:cubicBezTo>
                      <a:pt x="136" y="29"/>
                      <a:pt x="137" y="29"/>
                      <a:pt x="138" y="30"/>
                    </a:cubicBezTo>
                    <a:cubicBezTo>
                      <a:pt x="139" y="32"/>
                      <a:pt x="143" y="36"/>
                      <a:pt x="148" y="36"/>
                    </a:cubicBezTo>
                    <a:cubicBezTo>
                      <a:pt x="148" y="36"/>
                      <a:pt x="148" y="36"/>
                      <a:pt x="148" y="36"/>
                    </a:cubicBezTo>
                    <a:cubicBezTo>
                      <a:pt x="151" y="36"/>
                      <a:pt x="152" y="37"/>
                      <a:pt x="155" y="38"/>
                    </a:cubicBezTo>
                    <a:cubicBezTo>
                      <a:pt x="156" y="38"/>
                      <a:pt x="157" y="39"/>
                      <a:pt x="158" y="39"/>
                    </a:cubicBezTo>
                    <a:cubicBezTo>
                      <a:pt x="160" y="40"/>
                      <a:pt x="163" y="40"/>
                      <a:pt x="166" y="40"/>
                    </a:cubicBezTo>
                    <a:cubicBezTo>
                      <a:pt x="167" y="40"/>
                      <a:pt x="169" y="40"/>
                      <a:pt x="169" y="40"/>
                    </a:cubicBezTo>
                    <a:cubicBezTo>
                      <a:pt x="169" y="41"/>
                      <a:pt x="169" y="42"/>
                      <a:pt x="169" y="43"/>
                    </a:cubicBezTo>
                    <a:cubicBezTo>
                      <a:pt x="169" y="45"/>
                      <a:pt x="169" y="49"/>
                      <a:pt x="174" y="51"/>
                    </a:cubicBezTo>
                    <a:cubicBezTo>
                      <a:pt x="177" y="52"/>
                      <a:pt x="180" y="56"/>
                      <a:pt x="180" y="56"/>
                    </a:cubicBezTo>
                    <a:cubicBezTo>
                      <a:pt x="180" y="56"/>
                      <a:pt x="180" y="56"/>
                      <a:pt x="180" y="56"/>
                    </a:cubicBezTo>
                    <a:cubicBezTo>
                      <a:pt x="180" y="56"/>
                      <a:pt x="180" y="57"/>
                      <a:pt x="180" y="57"/>
                    </a:cubicBezTo>
                    <a:cubicBezTo>
                      <a:pt x="182" y="60"/>
                      <a:pt x="184" y="64"/>
                      <a:pt x="188" y="64"/>
                    </a:cubicBezTo>
                    <a:cubicBezTo>
                      <a:pt x="192" y="64"/>
                      <a:pt x="195" y="65"/>
                      <a:pt x="196" y="65"/>
                    </a:cubicBezTo>
                    <a:cubicBezTo>
                      <a:pt x="196" y="67"/>
                      <a:pt x="196" y="68"/>
                      <a:pt x="197" y="68"/>
                    </a:cubicBezTo>
                    <a:cubicBezTo>
                      <a:pt x="198" y="69"/>
                      <a:pt x="199" y="69"/>
                      <a:pt x="200" y="69"/>
                    </a:cubicBezTo>
                    <a:cubicBezTo>
                      <a:pt x="203" y="69"/>
                      <a:pt x="208" y="66"/>
                      <a:pt x="210" y="63"/>
                    </a:cubicBezTo>
                    <a:cubicBezTo>
                      <a:pt x="213" y="59"/>
                      <a:pt x="215" y="57"/>
                      <a:pt x="218" y="56"/>
                    </a:cubicBezTo>
                    <a:cubicBezTo>
                      <a:pt x="220" y="55"/>
                      <a:pt x="223" y="58"/>
                      <a:pt x="226" y="59"/>
                    </a:cubicBezTo>
                    <a:cubicBezTo>
                      <a:pt x="226" y="60"/>
                      <a:pt x="227" y="60"/>
                      <a:pt x="228" y="61"/>
                    </a:cubicBezTo>
                    <a:cubicBezTo>
                      <a:pt x="230" y="62"/>
                      <a:pt x="233" y="62"/>
                      <a:pt x="239" y="63"/>
                    </a:cubicBezTo>
                    <a:cubicBezTo>
                      <a:pt x="241" y="63"/>
                      <a:pt x="243" y="64"/>
                      <a:pt x="245" y="64"/>
                    </a:cubicBezTo>
                    <a:cubicBezTo>
                      <a:pt x="249" y="65"/>
                      <a:pt x="251" y="63"/>
                      <a:pt x="252" y="61"/>
                    </a:cubicBezTo>
                    <a:cubicBezTo>
                      <a:pt x="253" y="58"/>
                      <a:pt x="251" y="53"/>
                      <a:pt x="250" y="51"/>
                    </a:cubicBezTo>
                    <a:cubicBezTo>
                      <a:pt x="249" y="50"/>
                      <a:pt x="248" y="47"/>
                      <a:pt x="247" y="44"/>
                    </a:cubicBezTo>
                    <a:cubicBezTo>
                      <a:pt x="247" y="44"/>
                      <a:pt x="248" y="43"/>
                      <a:pt x="248" y="43"/>
                    </a:cubicBezTo>
                    <a:cubicBezTo>
                      <a:pt x="250" y="42"/>
                      <a:pt x="253" y="40"/>
                      <a:pt x="252" y="37"/>
                    </a:cubicBezTo>
                    <a:cubicBezTo>
                      <a:pt x="252" y="36"/>
                      <a:pt x="252" y="36"/>
                      <a:pt x="252" y="35"/>
                    </a:cubicBezTo>
                    <a:cubicBezTo>
                      <a:pt x="253" y="35"/>
                      <a:pt x="255" y="34"/>
                      <a:pt x="258" y="35"/>
                    </a:cubicBezTo>
                    <a:cubicBezTo>
                      <a:pt x="260" y="35"/>
                      <a:pt x="261" y="35"/>
                      <a:pt x="262" y="35"/>
                    </a:cubicBezTo>
                    <a:cubicBezTo>
                      <a:pt x="265" y="35"/>
                      <a:pt x="266" y="33"/>
                      <a:pt x="267" y="32"/>
                    </a:cubicBezTo>
                    <a:cubicBezTo>
                      <a:pt x="267" y="31"/>
                      <a:pt x="267" y="30"/>
                      <a:pt x="269" y="29"/>
                    </a:cubicBezTo>
                    <a:cubicBezTo>
                      <a:pt x="273" y="26"/>
                      <a:pt x="279" y="24"/>
                      <a:pt x="282" y="24"/>
                    </a:cubicBezTo>
                    <a:cubicBezTo>
                      <a:pt x="284" y="28"/>
                      <a:pt x="293" y="32"/>
                      <a:pt x="294" y="32"/>
                    </a:cubicBezTo>
                    <a:cubicBezTo>
                      <a:pt x="295" y="32"/>
                      <a:pt x="295" y="32"/>
                      <a:pt x="295" y="32"/>
                    </a:cubicBezTo>
                    <a:cubicBezTo>
                      <a:pt x="298" y="32"/>
                      <a:pt x="299" y="29"/>
                      <a:pt x="300" y="28"/>
                    </a:cubicBezTo>
                    <a:cubicBezTo>
                      <a:pt x="300" y="26"/>
                      <a:pt x="301" y="25"/>
                      <a:pt x="302" y="24"/>
                    </a:cubicBezTo>
                    <a:cubicBezTo>
                      <a:pt x="303" y="23"/>
                      <a:pt x="304" y="21"/>
                      <a:pt x="304" y="20"/>
                    </a:cubicBezTo>
                    <a:cubicBezTo>
                      <a:pt x="307" y="16"/>
                      <a:pt x="310" y="11"/>
                      <a:pt x="314" y="10"/>
                    </a:cubicBezTo>
                    <a:cubicBezTo>
                      <a:pt x="318" y="9"/>
                      <a:pt x="320" y="8"/>
                      <a:pt x="321" y="7"/>
                    </a:cubicBezTo>
                    <a:cubicBezTo>
                      <a:pt x="322" y="6"/>
                      <a:pt x="323" y="6"/>
                      <a:pt x="323" y="6"/>
                    </a:cubicBezTo>
                    <a:cubicBezTo>
                      <a:pt x="324" y="6"/>
                      <a:pt x="325" y="6"/>
                      <a:pt x="326" y="7"/>
                    </a:cubicBezTo>
                    <a:cubicBezTo>
                      <a:pt x="329" y="8"/>
                      <a:pt x="333" y="10"/>
                      <a:pt x="337" y="10"/>
                    </a:cubicBezTo>
                    <a:cubicBezTo>
                      <a:pt x="341" y="10"/>
                      <a:pt x="343" y="7"/>
                      <a:pt x="344" y="6"/>
                    </a:cubicBezTo>
                    <a:cubicBezTo>
                      <a:pt x="345" y="3"/>
                      <a:pt x="348" y="1"/>
                      <a:pt x="351" y="1"/>
                    </a:cubicBezTo>
                    <a:cubicBezTo>
                      <a:pt x="351" y="1"/>
                      <a:pt x="352" y="2"/>
                      <a:pt x="353" y="2"/>
                    </a:cubicBezTo>
                    <a:cubicBezTo>
                      <a:pt x="354" y="3"/>
                      <a:pt x="356" y="5"/>
                      <a:pt x="359" y="5"/>
                    </a:cubicBezTo>
                    <a:cubicBezTo>
                      <a:pt x="360" y="5"/>
                      <a:pt x="362" y="4"/>
                      <a:pt x="364" y="1"/>
                    </a:cubicBezTo>
                    <a:cubicBezTo>
                      <a:pt x="364" y="0"/>
                      <a:pt x="364" y="0"/>
                      <a:pt x="365" y="0"/>
                    </a:cubicBezTo>
                    <a:cubicBezTo>
                      <a:pt x="365" y="0"/>
                      <a:pt x="365" y="0"/>
                      <a:pt x="365" y="1"/>
                    </a:cubicBezTo>
                    <a:cubicBezTo>
                      <a:pt x="366" y="1"/>
                      <a:pt x="367" y="2"/>
                      <a:pt x="368" y="3"/>
                    </a:cubicBezTo>
                    <a:cubicBezTo>
                      <a:pt x="369" y="4"/>
                      <a:pt x="370" y="4"/>
                      <a:pt x="372" y="4"/>
                    </a:cubicBezTo>
                    <a:cubicBezTo>
                      <a:pt x="375" y="4"/>
                      <a:pt x="377" y="3"/>
                      <a:pt x="378" y="1"/>
                    </a:cubicBezTo>
                    <a:cubicBezTo>
                      <a:pt x="379" y="0"/>
                      <a:pt x="379" y="0"/>
                      <a:pt x="379" y="0"/>
                    </a:cubicBezTo>
                    <a:cubicBezTo>
                      <a:pt x="380" y="0"/>
                      <a:pt x="380" y="0"/>
                      <a:pt x="380" y="0"/>
                    </a:cubicBezTo>
                    <a:cubicBezTo>
                      <a:pt x="380" y="0"/>
                      <a:pt x="380" y="0"/>
                      <a:pt x="381" y="0"/>
                    </a:cubicBezTo>
                    <a:cubicBezTo>
                      <a:pt x="382" y="0"/>
                      <a:pt x="383" y="1"/>
                      <a:pt x="384" y="1"/>
                    </a:cubicBezTo>
                    <a:cubicBezTo>
                      <a:pt x="385" y="2"/>
                      <a:pt x="390" y="11"/>
                      <a:pt x="392" y="14"/>
                    </a:cubicBezTo>
                    <a:cubicBezTo>
                      <a:pt x="393" y="18"/>
                      <a:pt x="394" y="20"/>
                      <a:pt x="395" y="21"/>
                    </a:cubicBezTo>
                    <a:cubicBezTo>
                      <a:pt x="396" y="23"/>
                      <a:pt x="398" y="24"/>
                      <a:pt x="399" y="24"/>
                    </a:cubicBezTo>
                    <a:cubicBezTo>
                      <a:pt x="402" y="24"/>
                      <a:pt x="405" y="22"/>
                      <a:pt x="408" y="20"/>
                    </a:cubicBezTo>
                    <a:cubicBezTo>
                      <a:pt x="410" y="19"/>
                      <a:pt x="412" y="17"/>
                      <a:pt x="413" y="17"/>
                    </a:cubicBezTo>
                    <a:cubicBezTo>
                      <a:pt x="416" y="16"/>
                      <a:pt x="418" y="16"/>
                      <a:pt x="421" y="17"/>
                    </a:cubicBezTo>
                    <a:cubicBezTo>
                      <a:pt x="423" y="18"/>
                      <a:pt x="426" y="18"/>
                      <a:pt x="429" y="19"/>
                    </a:cubicBezTo>
                    <a:cubicBezTo>
                      <a:pt x="431" y="19"/>
                      <a:pt x="432" y="19"/>
                      <a:pt x="433" y="20"/>
                    </a:cubicBezTo>
                    <a:cubicBezTo>
                      <a:pt x="434" y="22"/>
                      <a:pt x="434" y="23"/>
                      <a:pt x="434" y="23"/>
                    </a:cubicBezTo>
                    <a:cubicBezTo>
                      <a:pt x="434" y="24"/>
                      <a:pt x="432" y="26"/>
                      <a:pt x="432" y="27"/>
                    </a:cubicBezTo>
                    <a:cubicBezTo>
                      <a:pt x="430" y="28"/>
                      <a:pt x="429" y="30"/>
                      <a:pt x="428" y="31"/>
                    </a:cubicBezTo>
                    <a:cubicBezTo>
                      <a:pt x="427" y="33"/>
                      <a:pt x="427" y="35"/>
                      <a:pt x="426" y="37"/>
                    </a:cubicBezTo>
                    <a:cubicBezTo>
                      <a:pt x="426" y="38"/>
                      <a:pt x="426" y="39"/>
                      <a:pt x="425" y="39"/>
                    </a:cubicBezTo>
                    <a:cubicBezTo>
                      <a:pt x="422" y="44"/>
                      <a:pt x="434" y="58"/>
                      <a:pt x="434" y="58"/>
                    </a:cubicBezTo>
                    <a:cubicBezTo>
                      <a:pt x="435" y="59"/>
                      <a:pt x="435" y="59"/>
                      <a:pt x="435" y="59"/>
                    </a:cubicBezTo>
                    <a:cubicBezTo>
                      <a:pt x="436" y="61"/>
                      <a:pt x="438" y="63"/>
                      <a:pt x="440" y="63"/>
                    </a:cubicBezTo>
                    <a:cubicBezTo>
                      <a:pt x="443" y="63"/>
                      <a:pt x="444" y="61"/>
                      <a:pt x="446" y="60"/>
                    </a:cubicBezTo>
                    <a:cubicBezTo>
                      <a:pt x="446" y="59"/>
                      <a:pt x="447" y="59"/>
                      <a:pt x="447" y="59"/>
                    </a:cubicBezTo>
                    <a:cubicBezTo>
                      <a:pt x="447" y="59"/>
                      <a:pt x="448" y="60"/>
                      <a:pt x="449" y="60"/>
                    </a:cubicBezTo>
                    <a:cubicBezTo>
                      <a:pt x="450" y="61"/>
                      <a:pt x="450" y="62"/>
                      <a:pt x="451" y="62"/>
                    </a:cubicBezTo>
                    <a:cubicBezTo>
                      <a:pt x="451" y="62"/>
                      <a:pt x="452" y="63"/>
                      <a:pt x="452" y="63"/>
                    </a:cubicBezTo>
                    <a:cubicBezTo>
                      <a:pt x="454" y="65"/>
                      <a:pt x="456" y="66"/>
                      <a:pt x="459" y="66"/>
                    </a:cubicBezTo>
                    <a:cubicBezTo>
                      <a:pt x="460" y="66"/>
                      <a:pt x="461" y="66"/>
                      <a:pt x="463" y="65"/>
                    </a:cubicBezTo>
                    <a:cubicBezTo>
                      <a:pt x="465" y="63"/>
                      <a:pt x="465" y="63"/>
                      <a:pt x="466" y="63"/>
                    </a:cubicBezTo>
                    <a:cubicBezTo>
                      <a:pt x="466" y="63"/>
                      <a:pt x="466" y="63"/>
                      <a:pt x="466" y="64"/>
                    </a:cubicBezTo>
                    <a:cubicBezTo>
                      <a:pt x="468" y="66"/>
                      <a:pt x="476" y="70"/>
                      <a:pt x="481" y="72"/>
                    </a:cubicBezTo>
                    <a:cubicBezTo>
                      <a:pt x="481" y="73"/>
                      <a:pt x="479" y="77"/>
                      <a:pt x="474" y="81"/>
                    </a:cubicBezTo>
                    <a:close/>
                  </a:path>
                </a:pathLst>
              </a:custGeom>
              <a:solidFill>
                <a:srgbClr val="91B9E3"/>
              </a:solidFill>
              <a:ln>
                <a:noFill/>
              </a:ln>
              <a:extLst/>
            </p:spPr>
            <p:txBody>
              <a:bodyPr/>
              <a:lstStyle/>
              <a:p>
                <a:endParaRPr lang="ca-ES"/>
              </a:p>
            </p:txBody>
          </p:sp>
          <p:sp>
            <p:nvSpPr>
              <p:cNvPr id="46" name="Rectangle 44">
                <a:hlinkClick r:id="rId7" action="ppaction://hlinksldjump"/>
              </p:cNvPr>
              <p:cNvSpPr>
                <a:spLocks noChangeArrowheads="1"/>
              </p:cNvSpPr>
              <p:nvPr/>
            </p:nvSpPr>
            <p:spPr bwMode="auto">
              <a:xfrm>
                <a:off x="4098549" y="2458749"/>
                <a:ext cx="1064925" cy="369332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a-E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Alt Pirineu i Aran</a:t>
                </a:r>
                <a:endParaRPr lang="ca-ES" sz="12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" name="Rectangle 44">
                <a:hlinkClick r:id="rId5" action="ppaction://hlinksldjump"/>
              </p:cNvPr>
              <p:cNvSpPr>
                <a:spLocks noChangeArrowheads="1"/>
              </p:cNvSpPr>
              <p:nvPr/>
            </p:nvSpPr>
            <p:spPr bwMode="auto">
              <a:xfrm>
                <a:off x="3832824" y="3790290"/>
                <a:ext cx="1064925" cy="184666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a-E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Lleida</a:t>
                </a:r>
              </a:p>
            </p:txBody>
          </p:sp>
          <p:sp>
            <p:nvSpPr>
              <p:cNvPr id="48" name="Rectangle 44">
                <a:hlinkClick r:id="rId3" action="ppaction://hlinksldjump"/>
              </p:cNvPr>
              <p:cNvSpPr>
                <a:spLocks noChangeArrowheads="1"/>
              </p:cNvSpPr>
              <p:nvPr/>
            </p:nvSpPr>
            <p:spPr bwMode="auto">
              <a:xfrm>
                <a:off x="4115769" y="4545743"/>
                <a:ext cx="1064925" cy="369332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a-E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Camp de Tarragona</a:t>
                </a:r>
              </a:p>
            </p:txBody>
          </p:sp>
          <p:sp>
            <p:nvSpPr>
              <p:cNvPr id="49" name="Rectangle 44">
                <a:hlinkClick r:id="rId6" action="ppaction://hlinksldjump"/>
              </p:cNvPr>
              <p:cNvSpPr>
                <a:spLocks noChangeArrowheads="1"/>
              </p:cNvSpPr>
              <p:nvPr/>
            </p:nvSpPr>
            <p:spPr bwMode="auto">
              <a:xfrm>
                <a:off x="3308486" y="4977892"/>
                <a:ext cx="720080" cy="369332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a-E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Terres de l’Ebre</a:t>
                </a:r>
              </a:p>
            </p:txBody>
          </p:sp>
          <p:sp>
            <p:nvSpPr>
              <p:cNvPr id="50" name="Rectangle 49">
                <a:hlinkClick r:id="rId8" action="ppaction://hlinksldjump"/>
              </p:cNvPr>
              <p:cNvSpPr>
                <a:spLocks noChangeArrowheads="1"/>
              </p:cNvSpPr>
              <p:nvPr/>
            </p:nvSpPr>
            <p:spPr bwMode="auto">
              <a:xfrm>
                <a:off x="6346192" y="3160839"/>
                <a:ext cx="1064925" cy="184666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a-E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Girona</a:t>
                </a:r>
              </a:p>
            </p:txBody>
          </p:sp>
          <p:sp>
            <p:nvSpPr>
              <p:cNvPr id="51" name="Rectangle 44">
                <a:hlinkClick r:id="rId8" action="ppaction://hlinksldjump"/>
              </p:cNvPr>
              <p:cNvSpPr>
                <a:spLocks noChangeArrowheads="1"/>
              </p:cNvSpPr>
              <p:nvPr/>
            </p:nvSpPr>
            <p:spPr bwMode="auto">
              <a:xfrm>
                <a:off x="4969075" y="3293139"/>
                <a:ext cx="1064925" cy="369332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a-E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Catalunya Central</a:t>
                </a:r>
              </a:p>
            </p:txBody>
          </p:sp>
          <p:sp>
            <p:nvSpPr>
              <p:cNvPr id="52" name="Rectangle 44">
                <a:hlinkClick r:id="rId2" action="ppaction://hlinksldjump"/>
              </p:cNvPr>
              <p:cNvSpPr>
                <a:spLocks noChangeArrowheads="1"/>
              </p:cNvSpPr>
              <p:nvPr/>
            </p:nvSpPr>
            <p:spPr bwMode="auto">
              <a:xfrm>
                <a:off x="5180694" y="4376605"/>
                <a:ext cx="1064925" cy="184666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a-E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Barcelona</a:t>
                </a:r>
              </a:p>
            </p:txBody>
          </p:sp>
          <p:sp>
            <p:nvSpPr>
              <p:cNvPr id="53" name="Rectangle 52">
                <a:hlinkClick r:id="rId8" action="ppaction://hlinksldjump"/>
              </p:cNvPr>
              <p:cNvSpPr/>
              <p:nvPr/>
            </p:nvSpPr>
            <p:spPr bwMode="auto">
              <a:xfrm>
                <a:off x="5501537" y="1349570"/>
                <a:ext cx="2880320" cy="90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  <a:softEdge rad="31750"/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endParaRPr lang="ca-ES" smtClean="0">
                  <a:ln>
                    <a:solidFill>
                      <a:schemeClr val="bg2"/>
                    </a:solidFill>
                  </a:ln>
                </a:endParaRPr>
              </a:p>
            </p:txBody>
          </p:sp>
          <p:sp>
            <p:nvSpPr>
              <p:cNvPr id="54" name="QuadreDeText 53">
                <a:hlinkClick r:id="rId8" action="ppaction://hlinksldjump"/>
              </p:cNvPr>
              <p:cNvSpPr txBox="1"/>
              <p:nvPr/>
            </p:nvSpPr>
            <p:spPr>
              <a:xfrm>
                <a:off x="5501537" y="1308671"/>
                <a:ext cx="2879968" cy="338554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square" rtlCol="0">
                <a:spAutoFit/>
              </a:bodyPr>
              <a:lstStyle>
                <a:defPPr>
                  <a:defRPr lang="ca-ES"/>
                </a:defPPr>
                <a:lvl1pPr algn="ctr">
                  <a:defRPr sz="1600" b="1">
                    <a:latin typeface="Arial "/>
                  </a:defRPr>
                </a:lvl1pPr>
              </a:lstStyle>
              <a:p>
                <a:r>
                  <a:rPr lang="ca-ES" dirty="0"/>
                  <a:t>Girona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6221753" y="1709505"/>
                <a:ext cx="1075731" cy="220961"/>
              </a:xfrm>
              <a:prstGeom prst="rect">
                <a:avLst/>
              </a:prstGeom>
              <a:solidFill>
                <a:srgbClr val="8EBCF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 extrusionH="76200">
                <a:extrusionClr>
                  <a:schemeClr val="tx1"/>
                </a:extrusionClr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a-ES" sz="1400" b="1" dirty="0"/>
                  <a:t>Satisfacció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7445753" y="1699805"/>
                <a:ext cx="864096" cy="201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a-ES" sz="1400" b="1" dirty="0">
                    <a:latin typeface="Arial "/>
                  </a:rPr>
                  <a:t>7,51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6221753" y="1961561"/>
                <a:ext cx="1075731" cy="220961"/>
              </a:xfrm>
              <a:prstGeom prst="rect">
                <a:avLst/>
              </a:prstGeom>
              <a:solidFill>
                <a:srgbClr val="8EBCF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 extrusionH="76200">
                <a:extrusionClr>
                  <a:schemeClr val="tx1"/>
                </a:extrusionClr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a-ES" sz="1400" b="1" dirty="0"/>
                  <a:t>Fidelitat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7445753" y="1961538"/>
                <a:ext cx="864096" cy="201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a-ES" sz="1400" b="1" dirty="0">
                    <a:latin typeface="Arial "/>
                  </a:rPr>
                  <a:t>78,0%</a:t>
                </a:r>
              </a:p>
            </p:txBody>
          </p:sp>
          <p:sp>
            <p:nvSpPr>
              <p:cNvPr id="59" name="Botó d'acció: final 58">
                <a:hlinkClick r:id="rId8" action="ppaction://hlinksldjump" highlightClick="1"/>
              </p:cNvPr>
              <p:cNvSpPr/>
              <p:nvPr/>
            </p:nvSpPr>
            <p:spPr bwMode="auto">
              <a:xfrm>
                <a:off x="5573593" y="1781506"/>
                <a:ext cx="432000" cy="324000"/>
              </a:xfrm>
              <a:prstGeom prst="actionButtonEn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accent6">
                    <a:alpha val="38824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endParaRPr lang="ca-ES" dirty="0" smtClean="0"/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6653801" y="4666457"/>
                <a:ext cx="978640" cy="191635"/>
              </a:xfrm>
              <a:prstGeom prst="rect">
                <a:avLst/>
              </a:prstGeom>
              <a:solidFill>
                <a:srgbClr val="8EBCF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 extrusionH="76200">
                <a:extrusionClr>
                  <a:schemeClr val="tx1"/>
                </a:extrusionClr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a-ES" sz="1400" b="1" dirty="0"/>
                  <a:t>Satisfacció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7679387" y="4631407"/>
                <a:ext cx="702470" cy="26173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a-ES" sz="1400" b="1" dirty="0">
                    <a:latin typeface="Arial "/>
                  </a:rPr>
                  <a:t>7,49</a:t>
                </a: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6653801" y="4918512"/>
                <a:ext cx="978640" cy="220962"/>
              </a:xfrm>
              <a:prstGeom prst="rect">
                <a:avLst/>
              </a:prstGeom>
              <a:solidFill>
                <a:srgbClr val="8EBCF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 extrusionH="76200">
                <a:extrusionClr>
                  <a:schemeClr val="tx1"/>
                </a:extrusionClr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a-ES" sz="1400" b="1" dirty="0"/>
                  <a:t>Fidelitat</a:t>
                </a:r>
              </a:p>
            </p:txBody>
          </p:sp>
          <p:sp>
            <p:nvSpPr>
              <p:cNvPr id="64" name="Botó d'acció: final 63">
                <a:hlinkClick r:id="rId2" action="ppaction://hlinksldjump" highlightClick="1"/>
              </p:cNvPr>
              <p:cNvSpPr/>
              <p:nvPr/>
            </p:nvSpPr>
            <p:spPr bwMode="auto">
              <a:xfrm>
                <a:off x="6145966" y="4702513"/>
                <a:ext cx="432000" cy="324000"/>
              </a:xfrm>
              <a:prstGeom prst="actionButtonEn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accent6">
                    <a:alpha val="38824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endParaRPr lang="ca-ES" dirty="0" smtClean="0"/>
              </a:p>
            </p:txBody>
          </p:sp>
          <p:sp>
            <p:nvSpPr>
              <p:cNvPr id="65" name="Rectangle 64">
                <a:hlinkClick r:id="rId7" action="ppaction://hlinksldjump"/>
              </p:cNvPr>
              <p:cNvSpPr/>
              <p:nvPr/>
            </p:nvSpPr>
            <p:spPr bwMode="auto">
              <a:xfrm>
                <a:off x="572182" y="1477948"/>
                <a:ext cx="2880320" cy="90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  <a:softEdge rad="31750"/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endParaRPr lang="ca-ES" smtClean="0">
                  <a:ln>
                    <a:solidFill>
                      <a:schemeClr val="bg2"/>
                    </a:solidFill>
                  </a:ln>
                </a:endParaRPr>
              </a:p>
            </p:txBody>
          </p:sp>
          <p:sp>
            <p:nvSpPr>
              <p:cNvPr id="66" name="QuadreDeText 65">
                <a:hlinkClick r:id="rId7" action="ppaction://hlinksldjump"/>
              </p:cNvPr>
              <p:cNvSpPr txBox="1"/>
              <p:nvPr/>
            </p:nvSpPr>
            <p:spPr>
              <a:xfrm>
                <a:off x="572182" y="1441844"/>
                <a:ext cx="2879968" cy="338554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a-ES" sz="1600" b="1" dirty="0" smtClean="0">
                    <a:latin typeface="Arial "/>
                  </a:rPr>
                  <a:t>Alt Pirineu i Aran</a:t>
                </a:r>
              </a:p>
            </p:txBody>
          </p:sp>
          <p:sp>
            <p:nvSpPr>
              <p:cNvPr id="67" name="Rectangle 66">
                <a:hlinkClick r:id="rId7" action="ppaction://hlinksldjump"/>
              </p:cNvPr>
              <p:cNvSpPr/>
              <p:nvPr/>
            </p:nvSpPr>
            <p:spPr bwMode="auto">
              <a:xfrm>
                <a:off x="1292398" y="1837883"/>
                <a:ext cx="1075731" cy="220961"/>
              </a:xfrm>
              <a:prstGeom prst="rect">
                <a:avLst/>
              </a:prstGeom>
              <a:solidFill>
                <a:srgbClr val="8EBCF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 extrusionH="76200">
                <a:extrusionClr>
                  <a:schemeClr val="tx1"/>
                </a:extrusionClr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a-ES" sz="1400" b="1" i="0" u="none" strike="noStrike" cap="none" normalizeH="0" baseline="0" dirty="0" smtClean="0">
                    <a:ln>
                      <a:noFill/>
                    </a:ln>
                    <a:effectLst/>
                    <a:latin typeface="+mn-lt"/>
                  </a:rPr>
                  <a:t>Satisfacció</a:t>
                </a:r>
              </a:p>
            </p:txBody>
          </p:sp>
          <p:sp>
            <p:nvSpPr>
              <p:cNvPr id="68" name="Rectangle 67">
                <a:hlinkClick r:id="rId7" action="ppaction://hlinksldjump"/>
              </p:cNvPr>
              <p:cNvSpPr/>
              <p:nvPr/>
            </p:nvSpPr>
            <p:spPr bwMode="auto">
              <a:xfrm>
                <a:off x="2516398" y="1840058"/>
                <a:ext cx="864096" cy="201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a-ES" sz="1400" b="1" i="0" u="none" strike="noStrike" cap="none" normalizeH="0" baseline="0" dirty="0" smtClean="0">
                    <a:ln>
                      <a:noFill/>
                    </a:ln>
                    <a:effectLst/>
                    <a:latin typeface="Arial "/>
                  </a:rPr>
                  <a:t>7,81</a:t>
                </a:r>
              </a:p>
            </p:txBody>
          </p:sp>
          <p:sp>
            <p:nvSpPr>
              <p:cNvPr id="69" name="Rectangle 68">
                <a:hlinkClick r:id="rId7" action="ppaction://hlinksldjump"/>
              </p:cNvPr>
              <p:cNvSpPr/>
              <p:nvPr/>
            </p:nvSpPr>
            <p:spPr bwMode="auto">
              <a:xfrm>
                <a:off x="1292398" y="2089939"/>
                <a:ext cx="1075731" cy="220961"/>
              </a:xfrm>
              <a:prstGeom prst="rect">
                <a:avLst/>
              </a:prstGeom>
              <a:solidFill>
                <a:srgbClr val="8EBCF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 extrusionH="76200">
                <a:extrusionClr>
                  <a:schemeClr val="tx1"/>
                </a:extrusionClr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a-ES" sz="1400" b="1" dirty="0"/>
                  <a:t>Fidelitat</a:t>
                </a:r>
              </a:p>
            </p:txBody>
          </p:sp>
          <p:sp>
            <p:nvSpPr>
              <p:cNvPr id="70" name="Rectangle 69">
                <a:hlinkClick r:id="rId7" action="ppaction://hlinksldjump"/>
              </p:cNvPr>
              <p:cNvSpPr/>
              <p:nvPr/>
            </p:nvSpPr>
            <p:spPr bwMode="auto">
              <a:xfrm>
                <a:off x="2516398" y="2089916"/>
                <a:ext cx="864096" cy="201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a-ES" sz="1400" b="1" dirty="0">
                    <a:latin typeface="Arial "/>
                  </a:rPr>
                  <a:t>81,1%</a:t>
                </a:r>
              </a:p>
            </p:txBody>
          </p:sp>
          <p:sp>
            <p:nvSpPr>
              <p:cNvPr id="71" name="Rectangle 70">
                <a:hlinkClick r:id="rId5" action="ppaction://hlinksldjump"/>
              </p:cNvPr>
              <p:cNvSpPr/>
              <p:nvPr/>
            </p:nvSpPr>
            <p:spPr bwMode="auto">
              <a:xfrm>
                <a:off x="2228366" y="4288330"/>
                <a:ext cx="864096" cy="201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a-ES" sz="1400" b="1" dirty="0">
                    <a:latin typeface="Arial "/>
                  </a:rPr>
                  <a:t>7,38</a:t>
                </a:r>
              </a:p>
            </p:txBody>
          </p:sp>
          <p:sp>
            <p:nvSpPr>
              <p:cNvPr id="72" name="Rectangle 71">
                <a:hlinkClick r:id="rId5" action="ppaction://hlinksldjump"/>
              </p:cNvPr>
              <p:cNvSpPr/>
              <p:nvPr/>
            </p:nvSpPr>
            <p:spPr bwMode="auto">
              <a:xfrm>
                <a:off x="1004366" y="4538211"/>
                <a:ext cx="1075731" cy="220961"/>
              </a:xfrm>
              <a:prstGeom prst="rect">
                <a:avLst/>
              </a:prstGeom>
              <a:solidFill>
                <a:srgbClr val="8EBCF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 extrusionH="76200">
                <a:extrusionClr>
                  <a:schemeClr val="tx1"/>
                </a:extrusionClr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a-ES" sz="1400" b="1" dirty="0"/>
                  <a:t>Fidelitat</a:t>
                </a:r>
              </a:p>
            </p:txBody>
          </p:sp>
          <p:sp>
            <p:nvSpPr>
              <p:cNvPr id="73" name="Rectangle 72">
                <a:hlinkClick r:id="rId5" action="ppaction://hlinksldjump"/>
              </p:cNvPr>
              <p:cNvSpPr/>
              <p:nvPr/>
            </p:nvSpPr>
            <p:spPr bwMode="auto">
              <a:xfrm>
                <a:off x="2228366" y="4538188"/>
                <a:ext cx="864096" cy="201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a-ES" sz="1400" b="1" dirty="0">
                    <a:latin typeface="Arial "/>
                  </a:rPr>
                  <a:t>81,3%</a:t>
                </a:r>
              </a:p>
            </p:txBody>
          </p:sp>
          <p:sp>
            <p:nvSpPr>
              <p:cNvPr id="74" name="Rectangle 73">
                <a:hlinkClick r:id="rId6" action="ppaction://hlinksldjump"/>
              </p:cNvPr>
              <p:cNvSpPr/>
              <p:nvPr/>
            </p:nvSpPr>
            <p:spPr bwMode="auto">
              <a:xfrm>
                <a:off x="1004366" y="5582299"/>
                <a:ext cx="1075731" cy="220961"/>
              </a:xfrm>
              <a:prstGeom prst="rect">
                <a:avLst/>
              </a:prstGeom>
              <a:solidFill>
                <a:srgbClr val="8EBCF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 extrusionH="76200">
                <a:extrusionClr>
                  <a:schemeClr val="tx1"/>
                </a:extrusionClr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a-ES" sz="1400" b="1" dirty="0"/>
                  <a:t>Satisfacció</a:t>
                </a:r>
              </a:p>
            </p:txBody>
          </p:sp>
          <p:sp>
            <p:nvSpPr>
              <p:cNvPr id="75" name="Rectangle 74">
                <a:hlinkClick r:id="rId6" action="ppaction://hlinksldjump"/>
              </p:cNvPr>
              <p:cNvSpPr/>
              <p:nvPr/>
            </p:nvSpPr>
            <p:spPr bwMode="auto">
              <a:xfrm>
                <a:off x="2228366" y="5584474"/>
                <a:ext cx="864096" cy="201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a-ES" sz="1400" b="1" dirty="0">
                    <a:latin typeface="Arial "/>
                  </a:rPr>
                  <a:t>7,28</a:t>
                </a:r>
              </a:p>
            </p:txBody>
          </p:sp>
          <p:sp>
            <p:nvSpPr>
              <p:cNvPr id="76" name="Rectangle 75">
                <a:hlinkClick r:id="rId6" action="ppaction://hlinksldjump"/>
              </p:cNvPr>
              <p:cNvSpPr/>
              <p:nvPr/>
            </p:nvSpPr>
            <p:spPr bwMode="auto">
              <a:xfrm>
                <a:off x="1004366" y="5834355"/>
                <a:ext cx="1075731" cy="220961"/>
              </a:xfrm>
              <a:prstGeom prst="rect">
                <a:avLst/>
              </a:prstGeom>
              <a:solidFill>
                <a:srgbClr val="8EBCF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 extrusionH="76200">
                <a:extrusionClr>
                  <a:schemeClr val="tx1"/>
                </a:extrusionClr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a-ES" sz="1400" b="1" dirty="0"/>
                  <a:t>Fidelitat</a:t>
                </a:r>
              </a:p>
            </p:txBody>
          </p:sp>
          <p:sp>
            <p:nvSpPr>
              <p:cNvPr id="77" name="Rectangle 76">
                <a:hlinkClick r:id="rId6" action="ppaction://hlinksldjump"/>
              </p:cNvPr>
              <p:cNvSpPr/>
              <p:nvPr/>
            </p:nvSpPr>
            <p:spPr bwMode="auto">
              <a:xfrm>
                <a:off x="2228366" y="5834332"/>
                <a:ext cx="864096" cy="201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a-ES" sz="1400" b="1" dirty="0">
                    <a:latin typeface="Arial "/>
                  </a:rPr>
                  <a:t>74,0%</a:t>
                </a:r>
              </a:p>
            </p:txBody>
          </p:sp>
          <p:sp>
            <p:nvSpPr>
              <p:cNvPr id="78" name="Rectangle 77">
                <a:hlinkClick r:id="rId3" action="ppaction://hlinksldjump"/>
              </p:cNvPr>
              <p:cNvSpPr/>
              <p:nvPr/>
            </p:nvSpPr>
            <p:spPr bwMode="auto">
              <a:xfrm>
                <a:off x="4316598" y="5294372"/>
                <a:ext cx="2739779" cy="90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  <a:softEdge rad="31750"/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endParaRPr lang="ca-ES" smtClean="0">
                  <a:ln>
                    <a:solidFill>
                      <a:schemeClr val="bg2"/>
                    </a:solidFill>
                  </a:ln>
                </a:endParaRPr>
              </a:p>
            </p:txBody>
          </p:sp>
          <p:sp>
            <p:nvSpPr>
              <p:cNvPr id="79" name="QuadreDeText 78">
                <a:hlinkClick r:id="rId3" action="ppaction://hlinksldjump"/>
              </p:cNvPr>
              <p:cNvSpPr txBox="1"/>
              <p:nvPr/>
            </p:nvSpPr>
            <p:spPr>
              <a:xfrm>
                <a:off x="4316598" y="5258268"/>
                <a:ext cx="2879968" cy="338554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square" rtlCol="0">
                <a:spAutoFit/>
              </a:bodyPr>
              <a:lstStyle>
                <a:defPPr>
                  <a:defRPr lang="ca-ES"/>
                </a:defPPr>
                <a:lvl1pPr algn="ctr">
                  <a:defRPr sz="1600" b="1">
                    <a:latin typeface="Arial "/>
                  </a:defRPr>
                </a:lvl1pPr>
              </a:lstStyle>
              <a:p>
                <a:r>
                  <a:rPr lang="ca-ES" dirty="0"/>
                  <a:t>Camp de Tarragona</a:t>
                </a:r>
              </a:p>
            </p:txBody>
          </p:sp>
          <p:sp>
            <p:nvSpPr>
              <p:cNvPr id="81" name="Rectangle 80">
                <a:hlinkClick r:id="rId3" action="ppaction://hlinksldjump"/>
              </p:cNvPr>
              <p:cNvSpPr/>
              <p:nvPr/>
            </p:nvSpPr>
            <p:spPr bwMode="auto">
              <a:xfrm>
                <a:off x="5036814" y="5906364"/>
                <a:ext cx="961464" cy="216000"/>
              </a:xfrm>
              <a:prstGeom prst="rect">
                <a:avLst/>
              </a:prstGeom>
              <a:solidFill>
                <a:srgbClr val="8EBCF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 extrusionH="76200">
                <a:extrusionClr>
                  <a:schemeClr val="tx1"/>
                </a:extrusionClr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a-ES" sz="1400" b="1" dirty="0"/>
                  <a:t>Fidelitat</a:t>
                </a:r>
              </a:p>
            </p:txBody>
          </p:sp>
          <p:sp>
            <p:nvSpPr>
              <p:cNvPr id="83" name="Botó d'acció: final 82">
                <a:hlinkClick r:id="rId3" action="ppaction://hlinksldjump" highlightClick="1"/>
              </p:cNvPr>
              <p:cNvSpPr/>
              <p:nvPr/>
            </p:nvSpPr>
            <p:spPr bwMode="auto">
              <a:xfrm>
                <a:off x="4388654" y="5726308"/>
                <a:ext cx="432000" cy="324000"/>
              </a:xfrm>
              <a:prstGeom prst="actionButtonEn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accent6">
                    <a:alpha val="38824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endParaRPr lang="ca-ES" smtClean="0"/>
              </a:p>
            </p:txBody>
          </p:sp>
          <p:sp>
            <p:nvSpPr>
              <p:cNvPr id="84" name="Rectangle 83">
                <a:hlinkClick r:id="rId8" action="ppaction://hlinksldjump"/>
              </p:cNvPr>
              <p:cNvSpPr/>
              <p:nvPr/>
            </p:nvSpPr>
            <p:spPr bwMode="auto">
              <a:xfrm>
                <a:off x="572182" y="2702084"/>
                <a:ext cx="2880320" cy="90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  <a:softEdge rad="31750"/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endParaRPr lang="ca-ES" smtClean="0">
                  <a:ln>
                    <a:solidFill>
                      <a:schemeClr val="bg2"/>
                    </a:solidFill>
                  </a:ln>
                </a:endParaRPr>
              </a:p>
            </p:txBody>
          </p:sp>
          <p:sp>
            <p:nvSpPr>
              <p:cNvPr id="85" name="QuadreDeText 84">
                <a:hlinkClick r:id="rId8" action="ppaction://hlinksldjump"/>
              </p:cNvPr>
              <p:cNvSpPr txBox="1"/>
              <p:nvPr/>
            </p:nvSpPr>
            <p:spPr>
              <a:xfrm>
                <a:off x="572182" y="2665980"/>
                <a:ext cx="2879968" cy="338554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square" rtlCol="0">
                <a:spAutoFit/>
              </a:bodyPr>
              <a:lstStyle>
                <a:defPPr>
                  <a:defRPr lang="ca-ES"/>
                </a:defPPr>
                <a:lvl1pPr algn="ctr">
                  <a:defRPr sz="1600" b="1">
                    <a:latin typeface="Arial "/>
                  </a:defRPr>
                </a:lvl1pPr>
              </a:lstStyle>
              <a:p>
                <a:r>
                  <a:rPr lang="ca-ES" dirty="0"/>
                  <a:t>Catalunya Central</a:t>
                </a:r>
              </a:p>
            </p:txBody>
          </p:sp>
          <p:sp>
            <p:nvSpPr>
              <p:cNvPr id="86" name="Rectangle 85">
                <a:hlinkClick r:id="rId8" action="ppaction://hlinksldjump"/>
              </p:cNvPr>
              <p:cNvSpPr/>
              <p:nvPr/>
            </p:nvSpPr>
            <p:spPr bwMode="auto">
              <a:xfrm>
                <a:off x="2516398" y="3064194"/>
                <a:ext cx="864096" cy="201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a-ES" sz="1400" b="1" dirty="0">
                    <a:latin typeface="Arial "/>
                  </a:rPr>
                  <a:t>7,13</a:t>
                </a:r>
              </a:p>
            </p:txBody>
          </p:sp>
          <p:sp>
            <p:nvSpPr>
              <p:cNvPr id="87" name="Rectangle 86">
                <a:hlinkClick r:id="rId8" action="ppaction://hlinksldjump"/>
              </p:cNvPr>
              <p:cNvSpPr/>
              <p:nvPr/>
            </p:nvSpPr>
            <p:spPr bwMode="auto">
              <a:xfrm>
                <a:off x="1292398" y="3314075"/>
                <a:ext cx="1075731" cy="220961"/>
              </a:xfrm>
              <a:prstGeom prst="rect">
                <a:avLst/>
              </a:prstGeom>
              <a:solidFill>
                <a:srgbClr val="8EBCF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 extrusionH="76200">
                <a:extrusionClr>
                  <a:schemeClr val="tx1"/>
                </a:extrusionClr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a-ES" sz="1400" b="1" dirty="0"/>
                  <a:t>Fidelitat</a:t>
                </a:r>
              </a:p>
            </p:txBody>
          </p:sp>
          <p:sp>
            <p:nvSpPr>
              <p:cNvPr id="88" name="Rectangle 87">
                <a:hlinkClick r:id="rId8" action="ppaction://hlinksldjump"/>
              </p:cNvPr>
              <p:cNvSpPr/>
              <p:nvPr/>
            </p:nvSpPr>
            <p:spPr bwMode="auto">
              <a:xfrm>
                <a:off x="2516398" y="3314052"/>
                <a:ext cx="864096" cy="201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a-ES" sz="1400" b="1" dirty="0">
                    <a:latin typeface="Arial "/>
                  </a:rPr>
                  <a:t>74,0%</a:t>
                </a:r>
              </a:p>
            </p:txBody>
          </p:sp>
          <p:sp>
            <p:nvSpPr>
              <p:cNvPr id="89" name="Botó d'acció: final 88">
                <a:hlinkClick r:id="rId9" action="ppaction://hlinksldjump" highlightClick="1"/>
              </p:cNvPr>
              <p:cNvSpPr/>
              <p:nvPr/>
            </p:nvSpPr>
            <p:spPr bwMode="auto">
              <a:xfrm>
                <a:off x="644238" y="3134020"/>
                <a:ext cx="432000" cy="324000"/>
              </a:xfrm>
              <a:prstGeom prst="actionButtonEn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accent6">
                    <a:alpha val="38824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endParaRPr lang="ca-ES" dirty="0" smtClean="0"/>
              </a:p>
            </p:txBody>
          </p:sp>
          <p:cxnSp>
            <p:nvCxnSpPr>
              <p:cNvPr id="90" name="Connector recte 89"/>
              <p:cNvCxnSpPr/>
              <p:nvPr/>
            </p:nvCxnSpPr>
            <p:spPr bwMode="auto">
              <a:xfrm>
                <a:off x="3452502" y="1945900"/>
                <a:ext cx="1047490" cy="486479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1" name="Connector recte 90"/>
              <p:cNvCxnSpPr>
                <a:endCxn id="51" idx="1"/>
              </p:cNvCxnSpPr>
              <p:nvPr/>
            </p:nvCxnSpPr>
            <p:spPr bwMode="auto">
              <a:xfrm>
                <a:off x="3452502" y="3098028"/>
                <a:ext cx="1516573" cy="379777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3" name="Connector recte 92"/>
              <p:cNvCxnSpPr>
                <a:endCxn id="79" idx="0"/>
              </p:cNvCxnSpPr>
              <p:nvPr/>
            </p:nvCxnSpPr>
            <p:spPr bwMode="auto">
              <a:xfrm>
                <a:off x="4971121" y="4669692"/>
                <a:ext cx="785461" cy="588576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5" name="Botó d'acció: final 94">
                <a:hlinkClick r:id="rId7" action="ppaction://hlinksldjump" highlightClick="1"/>
              </p:cNvPr>
              <p:cNvSpPr/>
              <p:nvPr/>
            </p:nvSpPr>
            <p:spPr bwMode="auto">
              <a:xfrm>
                <a:off x="644238" y="1891884"/>
                <a:ext cx="432000" cy="324000"/>
              </a:xfrm>
              <a:prstGeom prst="actionButtonEnd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accent6">
                    <a:alpha val="38824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endParaRPr lang="ca-ES" smtClean="0"/>
              </a:p>
            </p:txBody>
          </p:sp>
          <p:sp>
            <p:nvSpPr>
              <p:cNvPr id="96" name="Rectangle 95">
                <a:hlinkClick r:id="rId8" action="ppaction://hlinksldjump"/>
              </p:cNvPr>
              <p:cNvSpPr/>
              <p:nvPr/>
            </p:nvSpPr>
            <p:spPr bwMode="auto">
              <a:xfrm>
                <a:off x="1292398" y="3061276"/>
                <a:ext cx="1075731" cy="220961"/>
              </a:xfrm>
              <a:prstGeom prst="rect">
                <a:avLst/>
              </a:prstGeom>
              <a:solidFill>
                <a:srgbClr val="8EBCF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 extrusionH="76200">
                <a:extrusionClr>
                  <a:schemeClr val="tx1"/>
                </a:extrusionClr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a-ES" sz="1400" b="1" dirty="0"/>
                  <a:t>Satisfacció</a:t>
                </a:r>
              </a:p>
            </p:txBody>
          </p:sp>
          <p:sp>
            <p:nvSpPr>
              <p:cNvPr id="97" name="Rectangle 96">
                <a:hlinkClick r:id="rId5" action="ppaction://hlinksldjump"/>
              </p:cNvPr>
              <p:cNvSpPr/>
              <p:nvPr/>
            </p:nvSpPr>
            <p:spPr bwMode="auto">
              <a:xfrm>
                <a:off x="1004366" y="4281129"/>
                <a:ext cx="1075731" cy="220961"/>
              </a:xfrm>
              <a:prstGeom prst="rect">
                <a:avLst/>
              </a:prstGeom>
              <a:solidFill>
                <a:srgbClr val="8EBCF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 extrusionH="76200">
                <a:extrusionClr>
                  <a:schemeClr val="tx1"/>
                </a:extrusionClr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a-ES" sz="1400" b="1" dirty="0"/>
                  <a:t>Satisfacció</a:t>
                </a:r>
              </a:p>
            </p:txBody>
          </p:sp>
          <p:sp>
            <p:nvSpPr>
              <p:cNvPr id="98" name="Rectangle 97">
                <a:hlinkClick r:id="rId3" action="ppaction://hlinksldjump"/>
              </p:cNvPr>
              <p:cNvSpPr/>
              <p:nvPr/>
            </p:nvSpPr>
            <p:spPr bwMode="auto">
              <a:xfrm>
                <a:off x="5044129" y="5643790"/>
                <a:ext cx="961464" cy="216000"/>
              </a:xfrm>
              <a:prstGeom prst="rect">
                <a:avLst/>
              </a:prstGeom>
              <a:solidFill>
                <a:srgbClr val="8EBCF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 extrusionH="76200">
                <a:extrusionClr>
                  <a:schemeClr val="tx1"/>
                </a:extrusionClr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a-ES" sz="1400" b="1" dirty="0"/>
                  <a:t>Satisfacció</a:t>
                </a:r>
              </a:p>
            </p:txBody>
          </p:sp>
          <p:sp>
            <p:nvSpPr>
              <p:cNvPr id="99" name="QuadreDeText 98">
                <a:hlinkClick r:id="rId2" action="ppaction://hlinksldjump"/>
              </p:cNvPr>
              <p:cNvSpPr txBox="1"/>
              <p:nvPr/>
            </p:nvSpPr>
            <p:spPr>
              <a:xfrm>
                <a:off x="6073910" y="4234473"/>
                <a:ext cx="2458123" cy="338554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square" rtlCol="0">
                <a:spAutoFit/>
              </a:bodyPr>
              <a:lstStyle>
                <a:defPPr>
                  <a:defRPr lang="ca-ES"/>
                </a:defPPr>
                <a:lvl1pPr algn="ctr">
                  <a:defRPr sz="1600" b="1">
                    <a:latin typeface="Arial "/>
                  </a:defRPr>
                </a:lvl1pPr>
              </a:lstStyle>
              <a:p>
                <a:r>
                  <a:rPr lang="ca-ES" dirty="0"/>
                  <a:t>Barcelona</a:t>
                </a:r>
              </a:p>
            </p:txBody>
          </p:sp>
          <p:sp>
            <p:nvSpPr>
              <p:cNvPr id="100" name="Rectangle 99"/>
              <p:cNvSpPr/>
              <p:nvPr/>
            </p:nvSpPr>
            <p:spPr bwMode="auto">
              <a:xfrm>
                <a:off x="7679387" y="4931424"/>
                <a:ext cx="702470" cy="23915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ca-ES" sz="1400" b="1" dirty="0">
                    <a:latin typeface="Arial "/>
                  </a:rPr>
                  <a:t>79,1%</a:t>
                </a:r>
              </a:p>
            </p:txBody>
          </p:sp>
          <p:cxnSp>
            <p:nvCxnSpPr>
              <p:cNvPr id="108" name="Connector recte 107"/>
              <p:cNvCxnSpPr/>
              <p:nvPr/>
            </p:nvCxnSpPr>
            <p:spPr bwMode="auto">
              <a:xfrm flipV="1">
                <a:off x="3176207" y="3932131"/>
                <a:ext cx="574064" cy="47162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9" name="Connector recte 108"/>
              <p:cNvCxnSpPr/>
              <p:nvPr/>
            </p:nvCxnSpPr>
            <p:spPr bwMode="auto">
              <a:xfrm flipV="1">
                <a:off x="3176207" y="5361448"/>
                <a:ext cx="459689" cy="365491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110" name="Rectangle 109"/>
          <p:cNvSpPr/>
          <p:nvPr/>
        </p:nvSpPr>
        <p:spPr bwMode="auto">
          <a:xfrm>
            <a:off x="6145966" y="5613505"/>
            <a:ext cx="702470" cy="26173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a-ES" sz="1400" b="1" dirty="0" smtClean="0">
                <a:latin typeface="Arial "/>
              </a:rPr>
              <a:t>7,41</a:t>
            </a:r>
            <a:endParaRPr lang="ca-ES" sz="1400" b="1" dirty="0">
              <a:latin typeface="Arial 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6145966" y="5913522"/>
            <a:ext cx="702470" cy="2391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a-ES" sz="1400" b="1" dirty="0" smtClean="0">
                <a:latin typeface="Arial "/>
              </a:rPr>
              <a:t>77,5%</a:t>
            </a:r>
            <a:endParaRPr lang="ca-ES" sz="1400" b="1" dirty="0">
              <a:latin typeface="Arial "/>
            </a:endParaRPr>
          </a:p>
        </p:txBody>
      </p:sp>
    </p:spTree>
    <p:extLst>
      <p:ext uri="{BB962C8B-B14F-4D97-AF65-F5344CB8AC3E}">
        <p14:creationId xmlns:p14="http://schemas.microsoft.com/office/powerpoint/2010/main" val="75712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ol 5"/>
          <p:cNvSpPr>
            <a:spLocks noGrp="1"/>
          </p:cNvSpPr>
          <p:nvPr>
            <p:ph type="ctrTitle"/>
          </p:nvPr>
        </p:nvSpPr>
        <p:spPr>
          <a:xfrm>
            <a:off x="179512" y="208841"/>
            <a:ext cx="8784976" cy="1037977"/>
          </a:xfrm>
        </p:spPr>
        <p:txBody>
          <a:bodyPr>
            <a:normAutofit/>
          </a:bodyPr>
          <a:lstStyle/>
          <a:p>
            <a:pPr algn="l"/>
            <a:r>
              <a:rPr lang="ca-ES" sz="3600" dirty="0" smtClean="0">
                <a:solidFill>
                  <a:srgbClr val="8EBCF9"/>
                </a:solidFill>
                <a:latin typeface="Arial"/>
                <a:ea typeface="+mn-ea"/>
                <a:cs typeface="Arial"/>
              </a:rPr>
              <a:t>S/</a:t>
            </a:r>
            <a:r>
              <a:rPr lang="ca-ES" sz="3600" dirty="0" smtClean="0">
                <a:latin typeface="Arial"/>
                <a:ea typeface="+mn-ea"/>
                <a:cs typeface="Arial"/>
              </a:rPr>
              <a:t>Indicador positiu de les Regions</a:t>
            </a:r>
            <a:endParaRPr lang="ca-ES" sz="3600" dirty="0">
              <a:latin typeface="Arial"/>
              <a:ea typeface="+mn-ea"/>
              <a:cs typeface="Arial"/>
            </a:endParaRPr>
          </a:p>
        </p:txBody>
      </p:sp>
      <p:grpSp>
        <p:nvGrpSpPr>
          <p:cNvPr id="3" name="Agrupa 2" title="Barra d'interacció amb la presentació"/>
          <p:cNvGrpSpPr/>
          <p:nvPr/>
        </p:nvGrpSpPr>
        <p:grpSpPr>
          <a:xfrm>
            <a:off x="1292398" y="1047061"/>
            <a:ext cx="6773577" cy="276999"/>
            <a:chOff x="1292398" y="1047061"/>
            <a:chExt cx="6773577" cy="276999"/>
          </a:xfrm>
        </p:grpSpPr>
        <p:sp>
          <p:nvSpPr>
            <p:cNvPr id="94" name="Botó d'acció: endavant o següent 93">
              <a:hlinkClick r:id="" action="ppaction://noaction" highlightClick="1"/>
            </p:cNvPr>
            <p:cNvSpPr/>
            <p:nvPr/>
          </p:nvSpPr>
          <p:spPr bwMode="auto">
            <a:xfrm>
              <a:off x="1292398" y="1048100"/>
              <a:ext cx="360040" cy="216024"/>
            </a:xfrm>
            <a:prstGeom prst="actionButtonForwardNex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rgbClr val="7C5F9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a-ES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01" name="QuadreDeText 100">
              <a:hlinkClick r:id="rId2" action="ppaction://hlinksldjump" highlightClick="1"/>
            </p:cNvPr>
            <p:cNvSpPr txBox="1"/>
            <p:nvPr/>
          </p:nvSpPr>
          <p:spPr>
            <a:xfrm>
              <a:off x="1729523" y="1047061"/>
              <a:ext cx="63364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Per conèixer els resultats d’un hospital, clica sobre la Regió Sanitària a la que pertany</a:t>
              </a:r>
              <a:endParaRPr lang="ca-E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" name="Agrupa 1" title="Resultats de Satisfacció i Fideltiat de l'estudi d'atenció hospitalària urgent 2019 per les tres regions sanitàries de Barcelona"/>
          <p:cNvGrpSpPr/>
          <p:nvPr/>
        </p:nvGrpSpPr>
        <p:grpSpPr>
          <a:xfrm>
            <a:off x="531133" y="1497475"/>
            <a:ext cx="8145347" cy="3420480"/>
            <a:chOff x="531133" y="1497475"/>
            <a:chExt cx="8145347" cy="3420480"/>
          </a:xfrm>
        </p:grpSpPr>
        <p:sp>
          <p:nvSpPr>
            <p:cNvPr id="137" name="Rectangle 136">
              <a:hlinkClick r:id="rId3" action="ppaction://hlinksldjump"/>
            </p:cNvPr>
            <p:cNvSpPr/>
            <p:nvPr/>
          </p:nvSpPr>
          <p:spPr bwMode="auto">
            <a:xfrm>
              <a:off x="531133" y="1754892"/>
              <a:ext cx="2880320" cy="90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3175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ca-ES" smtClean="0">
                <a:ln>
                  <a:solidFill>
                    <a:schemeClr val="bg2"/>
                  </a:solidFill>
                </a:ln>
              </a:endParaRPr>
            </a:p>
          </p:txBody>
        </p:sp>
        <p:sp>
          <p:nvSpPr>
            <p:cNvPr id="138" name="QuadreDeText 137">
              <a:hlinkClick r:id="rId3" action="ppaction://hlinksldjump"/>
            </p:cNvPr>
            <p:cNvSpPr txBox="1"/>
            <p:nvPr/>
          </p:nvSpPr>
          <p:spPr>
            <a:xfrm>
              <a:off x="531133" y="1718788"/>
              <a:ext cx="2879968" cy="33855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1600" b="1" dirty="0" smtClean="0">
                  <a:latin typeface="Arial "/>
                </a:rPr>
                <a:t>Barcelona Sud</a:t>
              </a:r>
            </a:p>
          </p:txBody>
        </p:sp>
        <p:sp>
          <p:nvSpPr>
            <p:cNvPr id="110" name="Forma lliure 109">
              <a:hlinkClick r:id="rId4" action="ppaction://hlinksldjump"/>
            </p:cNvPr>
            <p:cNvSpPr/>
            <p:nvPr/>
          </p:nvSpPr>
          <p:spPr bwMode="auto">
            <a:xfrm>
              <a:off x="3795917" y="2037635"/>
              <a:ext cx="2288275" cy="1799230"/>
            </a:xfrm>
            <a:custGeom>
              <a:avLst/>
              <a:gdLst>
                <a:gd name="connsiteX0" fmla="*/ 918949 w 2288275"/>
                <a:gd name="connsiteY0" fmla="*/ 1790132 h 1799230"/>
                <a:gd name="connsiteX1" fmla="*/ 878006 w 2288275"/>
                <a:gd name="connsiteY1" fmla="*/ 1667302 h 1799230"/>
                <a:gd name="connsiteX2" fmla="*/ 700585 w 2288275"/>
                <a:gd name="connsiteY2" fmla="*/ 1667302 h 1799230"/>
                <a:gd name="connsiteX3" fmla="*/ 645994 w 2288275"/>
                <a:gd name="connsiteY3" fmla="*/ 1735541 h 1799230"/>
                <a:gd name="connsiteX4" fmla="*/ 509516 w 2288275"/>
                <a:gd name="connsiteY4" fmla="*/ 1749188 h 1799230"/>
                <a:gd name="connsiteX5" fmla="*/ 509516 w 2288275"/>
                <a:gd name="connsiteY5" fmla="*/ 1790132 h 1799230"/>
                <a:gd name="connsiteX6" fmla="*/ 427630 w 2288275"/>
                <a:gd name="connsiteY6" fmla="*/ 1776484 h 1799230"/>
                <a:gd name="connsiteX7" fmla="*/ 441278 w 2288275"/>
                <a:gd name="connsiteY7" fmla="*/ 1653654 h 1799230"/>
                <a:gd name="connsiteX8" fmla="*/ 345743 w 2288275"/>
                <a:gd name="connsiteY8" fmla="*/ 1599063 h 1799230"/>
                <a:gd name="connsiteX9" fmla="*/ 291152 w 2288275"/>
                <a:gd name="connsiteY9" fmla="*/ 1680950 h 1799230"/>
                <a:gd name="connsiteX10" fmla="*/ 141027 w 2288275"/>
                <a:gd name="connsiteY10" fmla="*/ 1421642 h 1799230"/>
                <a:gd name="connsiteX11" fmla="*/ 181970 w 2288275"/>
                <a:gd name="connsiteY11" fmla="*/ 1326108 h 1799230"/>
                <a:gd name="connsiteX12" fmla="*/ 181970 w 2288275"/>
                <a:gd name="connsiteY12" fmla="*/ 1257869 h 1799230"/>
                <a:gd name="connsiteX13" fmla="*/ 154675 w 2288275"/>
                <a:gd name="connsiteY13" fmla="*/ 1121391 h 1799230"/>
                <a:gd name="connsiteX14" fmla="*/ 113731 w 2288275"/>
                <a:gd name="connsiteY14" fmla="*/ 1053153 h 1799230"/>
                <a:gd name="connsiteX15" fmla="*/ 72788 w 2288275"/>
                <a:gd name="connsiteY15" fmla="*/ 943970 h 1799230"/>
                <a:gd name="connsiteX16" fmla="*/ 4549 w 2288275"/>
                <a:gd name="connsiteY16" fmla="*/ 903027 h 1799230"/>
                <a:gd name="connsiteX17" fmla="*/ 100084 w 2288275"/>
                <a:gd name="connsiteY17" fmla="*/ 807493 h 1799230"/>
                <a:gd name="connsiteX18" fmla="*/ 100084 w 2288275"/>
                <a:gd name="connsiteY18" fmla="*/ 698311 h 1799230"/>
                <a:gd name="connsiteX19" fmla="*/ 181970 w 2288275"/>
                <a:gd name="connsiteY19" fmla="*/ 671015 h 1799230"/>
                <a:gd name="connsiteX20" fmla="*/ 291152 w 2288275"/>
                <a:gd name="connsiteY20" fmla="*/ 780197 h 1799230"/>
                <a:gd name="connsiteX21" fmla="*/ 345743 w 2288275"/>
                <a:gd name="connsiteY21" fmla="*/ 698311 h 1799230"/>
                <a:gd name="connsiteX22" fmla="*/ 386686 w 2288275"/>
                <a:gd name="connsiteY22" fmla="*/ 698311 h 1799230"/>
                <a:gd name="connsiteX23" fmla="*/ 400334 w 2288275"/>
                <a:gd name="connsiteY23" fmla="*/ 643720 h 1799230"/>
                <a:gd name="connsiteX24" fmla="*/ 373039 w 2288275"/>
                <a:gd name="connsiteY24" fmla="*/ 589129 h 1799230"/>
                <a:gd name="connsiteX25" fmla="*/ 454925 w 2288275"/>
                <a:gd name="connsiteY25" fmla="*/ 575481 h 1799230"/>
                <a:gd name="connsiteX26" fmla="*/ 454925 w 2288275"/>
                <a:gd name="connsiteY26" fmla="*/ 507242 h 1799230"/>
                <a:gd name="connsiteX27" fmla="*/ 509516 w 2288275"/>
                <a:gd name="connsiteY27" fmla="*/ 425356 h 1799230"/>
                <a:gd name="connsiteX28" fmla="*/ 564107 w 2288275"/>
                <a:gd name="connsiteY28" fmla="*/ 493594 h 1799230"/>
                <a:gd name="connsiteX29" fmla="*/ 591403 w 2288275"/>
                <a:gd name="connsiteY29" fmla="*/ 466299 h 1799230"/>
                <a:gd name="connsiteX30" fmla="*/ 509516 w 2288275"/>
                <a:gd name="connsiteY30" fmla="*/ 370765 h 1799230"/>
                <a:gd name="connsiteX31" fmla="*/ 577755 w 2288275"/>
                <a:gd name="connsiteY31" fmla="*/ 261582 h 1799230"/>
                <a:gd name="connsiteX32" fmla="*/ 577755 w 2288275"/>
                <a:gd name="connsiteY32" fmla="*/ 97809 h 1799230"/>
                <a:gd name="connsiteX33" fmla="*/ 659642 w 2288275"/>
                <a:gd name="connsiteY33" fmla="*/ 97809 h 1799230"/>
                <a:gd name="connsiteX34" fmla="*/ 714233 w 2288275"/>
                <a:gd name="connsiteY34" fmla="*/ 193344 h 1799230"/>
                <a:gd name="connsiteX35" fmla="*/ 850710 w 2288275"/>
                <a:gd name="connsiteY35" fmla="*/ 56866 h 1799230"/>
                <a:gd name="connsiteX36" fmla="*/ 905301 w 2288275"/>
                <a:gd name="connsiteY36" fmla="*/ 152400 h 1799230"/>
                <a:gd name="connsiteX37" fmla="*/ 905301 w 2288275"/>
                <a:gd name="connsiteY37" fmla="*/ 247935 h 1799230"/>
                <a:gd name="connsiteX38" fmla="*/ 850710 w 2288275"/>
                <a:gd name="connsiteY38" fmla="*/ 329821 h 1799230"/>
                <a:gd name="connsiteX39" fmla="*/ 946245 w 2288275"/>
                <a:gd name="connsiteY39" fmla="*/ 370765 h 1799230"/>
                <a:gd name="connsiteX40" fmla="*/ 959892 w 2288275"/>
                <a:gd name="connsiteY40" fmla="*/ 384412 h 1799230"/>
                <a:gd name="connsiteX41" fmla="*/ 1082722 w 2288275"/>
                <a:gd name="connsiteY41" fmla="*/ 329821 h 1799230"/>
                <a:gd name="connsiteX42" fmla="*/ 1096370 w 2288275"/>
                <a:gd name="connsiteY42" fmla="*/ 316173 h 1799230"/>
                <a:gd name="connsiteX43" fmla="*/ 1055427 w 2288275"/>
                <a:gd name="connsiteY43" fmla="*/ 261582 h 1799230"/>
                <a:gd name="connsiteX44" fmla="*/ 1041779 w 2288275"/>
                <a:gd name="connsiteY44" fmla="*/ 152400 h 1799230"/>
                <a:gd name="connsiteX45" fmla="*/ 1110018 w 2288275"/>
                <a:gd name="connsiteY45" fmla="*/ 111457 h 1799230"/>
                <a:gd name="connsiteX46" fmla="*/ 1164609 w 2288275"/>
                <a:gd name="connsiteY46" fmla="*/ 125105 h 1799230"/>
                <a:gd name="connsiteX47" fmla="*/ 1205552 w 2288275"/>
                <a:gd name="connsiteY47" fmla="*/ 111457 h 1799230"/>
                <a:gd name="connsiteX48" fmla="*/ 1219200 w 2288275"/>
                <a:gd name="connsiteY48" fmla="*/ 193344 h 1799230"/>
                <a:gd name="connsiteX49" fmla="*/ 1219200 w 2288275"/>
                <a:gd name="connsiteY49" fmla="*/ 261582 h 1799230"/>
                <a:gd name="connsiteX50" fmla="*/ 1314734 w 2288275"/>
                <a:gd name="connsiteY50" fmla="*/ 261582 h 1799230"/>
                <a:gd name="connsiteX51" fmla="*/ 1396621 w 2288275"/>
                <a:gd name="connsiteY51" fmla="*/ 84162 h 1799230"/>
                <a:gd name="connsiteX52" fmla="*/ 1410269 w 2288275"/>
                <a:gd name="connsiteY52" fmla="*/ 2275 h 1799230"/>
                <a:gd name="connsiteX53" fmla="*/ 1533098 w 2288275"/>
                <a:gd name="connsiteY53" fmla="*/ 70514 h 1799230"/>
                <a:gd name="connsiteX54" fmla="*/ 1546746 w 2288275"/>
                <a:gd name="connsiteY54" fmla="*/ 138753 h 1799230"/>
                <a:gd name="connsiteX55" fmla="*/ 1628633 w 2288275"/>
                <a:gd name="connsiteY55" fmla="*/ 97809 h 1799230"/>
                <a:gd name="connsiteX56" fmla="*/ 1669576 w 2288275"/>
                <a:gd name="connsiteY56" fmla="*/ 179696 h 1799230"/>
                <a:gd name="connsiteX57" fmla="*/ 1669576 w 2288275"/>
                <a:gd name="connsiteY57" fmla="*/ 247935 h 1799230"/>
                <a:gd name="connsiteX58" fmla="*/ 1751463 w 2288275"/>
                <a:gd name="connsiteY58" fmla="*/ 302526 h 1799230"/>
                <a:gd name="connsiteX59" fmla="*/ 1778758 w 2288275"/>
                <a:gd name="connsiteY59" fmla="*/ 384412 h 1799230"/>
                <a:gd name="connsiteX60" fmla="*/ 1874292 w 2288275"/>
                <a:gd name="connsiteY60" fmla="*/ 534538 h 1799230"/>
                <a:gd name="connsiteX61" fmla="*/ 1915236 w 2288275"/>
                <a:gd name="connsiteY61" fmla="*/ 452651 h 1799230"/>
                <a:gd name="connsiteX62" fmla="*/ 1928884 w 2288275"/>
                <a:gd name="connsiteY62" fmla="*/ 589129 h 1799230"/>
                <a:gd name="connsiteX63" fmla="*/ 2256430 w 2288275"/>
                <a:gd name="connsiteY63" fmla="*/ 834788 h 1799230"/>
                <a:gd name="connsiteX64" fmla="*/ 1737815 w 2288275"/>
                <a:gd name="connsiteY64" fmla="*/ 1162335 h 1799230"/>
                <a:gd name="connsiteX65" fmla="*/ 1505803 w 2288275"/>
                <a:gd name="connsiteY65" fmla="*/ 1367051 h 1799230"/>
                <a:gd name="connsiteX66" fmla="*/ 1451212 w 2288275"/>
                <a:gd name="connsiteY66" fmla="*/ 1394347 h 1799230"/>
                <a:gd name="connsiteX67" fmla="*/ 1260143 w 2288275"/>
                <a:gd name="connsiteY67" fmla="*/ 1585415 h 1799230"/>
                <a:gd name="connsiteX68" fmla="*/ 1232848 w 2288275"/>
                <a:gd name="connsiteY68" fmla="*/ 1530824 h 1799230"/>
                <a:gd name="connsiteX69" fmla="*/ 1096370 w 2288275"/>
                <a:gd name="connsiteY69" fmla="*/ 1612711 h 1799230"/>
                <a:gd name="connsiteX70" fmla="*/ 973540 w 2288275"/>
                <a:gd name="connsiteY70" fmla="*/ 1708245 h 1799230"/>
                <a:gd name="connsiteX71" fmla="*/ 918949 w 2288275"/>
                <a:gd name="connsiteY71" fmla="*/ 1790132 h 1799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2288275" h="1799230">
                  <a:moveTo>
                    <a:pt x="918949" y="1790132"/>
                  </a:moveTo>
                  <a:cubicBezTo>
                    <a:pt x="903027" y="1783308"/>
                    <a:pt x="914400" y="1687774"/>
                    <a:pt x="878006" y="1667302"/>
                  </a:cubicBezTo>
                  <a:cubicBezTo>
                    <a:pt x="841612" y="1646830"/>
                    <a:pt x="739254" y="1655929"/>
                    <a:pt x="700585" y="1667302"/>
                  </a:cubicBezTo>
                  <a:cubicBezTo>
                    <a:pt x="661916" y="1678675"/>
                    <a:pt x="677839" y="1721893"/>
                    <a:pt x="645994" y="1735541"/>
                  </a:cubicBezTo>
                  <a:cubicBezTo>
                    <a:pt x="614149" y="1749189"/>
                    <a:pt x="532262" y="1740090"/>
                    <a:pt x="509516" y="1749188"/>
                  </a:cubicBezTo>
                  <a:cubicBezTo>
                    <a:pt x="486770" y="1758286"/>
                    <a:pt x="523164" y="1785583"/>
                    <a:pt x="509516" y="1790132"/>
                  </a:cubicBezTo>
                  <a:cubicBezTo>
                    <a:pt x="495868" y="1794681"/>
                    <a:pt x="439003" y="1799230"/>
                    <a:pt x="427630" y="1776484"/>
                  </a:cubicBezTo>
                  <a:cubicBezTo>
                    <a:pt x="416257" y="1753738"/>
                    <a:pt x="454926" y="1683224"/>
                    <a:pt x="441278" y="1653654"/>
                  </a:cubicBezTo>
                  <a:cubicBezTo>
                    <a:pt x="427630" y="1624084"/>
                    <a:pt x="370764" y="1594514"/>
                    <a:pt x="345743" y="1599063"/>
                  </a:cubicBezTo>
                  <a:cubicBezTo>
                    <a:pt x="320722" y="1603612"/>
                    <a:pt x="325271" y="1710520"/>
                    <a:pt x="291152" y="1680950"/>
                  </a:cubicBezTo>
                  <a:cubicBezTo>
                    <a:pt x="257033" y="1651380"/>
                    <a:pt x="159224" y="1480782"/>
                    <a:pt x="141027" y="1421642"/>
                  </a:cubicBezTo>
                  <a:cubicBezTo>
                    <a:pt x="122830" y="1362502"/>
                    <a:pt x="175146" y="1353404"/>
                    <a:pt x="181970" y="1326108"/>
                  </a:cubicBezTo>
                  <a:cubicBezTo>
                    <a:pt x="188794" y="1298812"/>
                    <a:pt x="186519" y="1291988"/>
                    <a:pt x="181970" y="1257869"/>
                  </a:cubicBezTo>
                  <a:cubicBezTo>
                    <a:pt x="177421" y="1223750"/>
                    <a:pt x="166048" y="1155510"/>
                    <a:pt x="154675" y="1121391"/>
                  </a:cubicBezTo>
                  <a:cubicBezTo>
                    <a:pt x="143302" y="1087272"/>
                    <a:pt x="127379" y="1082723"/>
                    <a:pt x="113731" y="1053153"/>
                  </a:cubicBezTo>
                  <a:cubicBezTo>
                    <a:pt x="100083" y="1023583"/>
                    <a:pt x="90985" y="968991"/>
                    <a:pt x="72788" y="943970"/>
                  </a:cubicBezTo>
                  <a:cubicBezTo>
                    <a:pt x="54591" y="918949"/>
                    <a:pt x="0" y="925773"/>
                    <a:pt x="4549" y="903027"/>
                  </a:cubicBezTo>
                  <a:cubicBezTo>
                    <a:pt x="9098" y="880281"/>
                    <a:pt x="84161" y="841612"/>
                    <a:pt x="100084" y="807493"/>
                  </a:cubicBezTo>
                  <a:cubicBezTo>
                    <a:pt x="116007" y="773374"/>
                    <a:pt x="86436" y="721057"/>
                    <a:pt x="100084" y="698311"/>
                  </a:cubicBezTo>
                  <a:cubicBezTo>
                    <a:pt x="113732" y="675565"/>
                    <a:pt x="150125" y="657367"/>
                    <a:pt x="181970" y="671015"/>
                  </a:cubicBezTo>
                  <a:cubicBezTo>
                    <a:pt x="213815" y="684663"/>
                    <a:pt x="263857" y="775648"/>
                    <a:pt x="291152" y="780197"/>
                  </a:cubicBezTo>
                  <a:cubicBezTo>
                    <a:pt x="318447" y="784746"/>
                    <a:pt x="329821" y="711959"/>
                    <a:pt x="345743" y="698311"/>
                  </a:cubicBezTo>
                  <a:cubicBezTo>
                    <a:pt x="361665" y="684663"/>
                    <a:pt x="377588" y="707409"/>
                    <a:pt x="386686" y="698311"/>
                  </a:cubicBezTo>
                  <a:cubicBezTo>
                    <a:pt x="395784" y="689213"/>
                    <a:pt x="402609" y="661917"/>
                    <a:pt x="400334" y="643720"/>
                  </a:cubicBezTo>
                  <a:cubicBezTo>
                    <a:pt x="398060" y="625523"/>
                    <a:pt x="363941" y="600502"/>
                    <a:pt x="373039" y="589129"/>
                  </a:cubicBezTo>
                  <a:cubicBezTo>
                    <a:pt x="382138" y="577756"/>
                    <a:pt x="441277" y="589129"/>
                    <a:pt x="454925" y="575481"/>
                  </a:cubicBezTo>
                  <a:cubicBezTo>
                    <a:pt x="468573" y="561833"/>
                    <a:pt x="445827" y="532263"/>
                    <a:pt x="454925" y="507242"/>
                  </a:cubicBezTo>
                  <a:cubicBezTo>
                    <a:pt x="464023" y="482221"/>
                    <a:pt x="491319" y="427631"/>
                    <a:pt x="509516" y="425356"/>
                  </a:cubicBezTo>
                  <a:cubicBezTo>
                    <a:pt x="527713" y="423081"/>
                    <a:pt x="550459" y="486770"/>
                    <a:pt x="564107" y="493594"/>
                  </a:cubicBezTo>
                  <a:cubicBezTo>
                    <a:pt x="577755" y="500418"/>
                    <a:pt x="600501" y="486770"/>
                    <a:pt x="591403" y="466299"/>
                  </a:cubicBezTo>
                  <a:cubicBezTo>
                    <a:pt x="582305" y="445828"/>
                    <a:pt x="511791" y="404884"/>
                    <a:pt x="509516" y="370765"/>
                  </a:cubicBezTo>
                  <a:cubicBezTo>
                    <a:pt x="507241" y="336646"/>
                    <a:pt x="566382" y="307075"/>
                    <a:pt x="577755" y="261582"/>
                  </a:cubicBezTo>
                  <a:cubicBezTo>
                    <a:pt x="589128" y="216089"/>
                    <a:pt x="564107" y="125105"/>
                    <a:pt x="577755" y="97809"/>
                  </a:cubicBezTo>
                  <a:cubicBezTo>
                    <a:pt x="591403" y="70514"/>
                    <a:pt x="636896" y="81887"/>
                    <a:pt x="659642" y="97809"/>
                  </a:cubicBezTo>
                  <a:cubicBezTo>
                    <a:pt x="682388" y="113731"/>
                    <a:pt x="682388" y="200168"/>
                    <a:pt x="714233" y="193344"/>
                  </a:cubicBezTo>
                  <a:cubicBezTo>
                    <a:pt x="746078" y="186520"/>
                    <a:pt x="818866" y="63690"/>
                    <a:pt x="850710" y="56866"/>
                  </a:cubicBezTo>
                  <a:cubicBezTo>
                    <a:pt x="882554" y="50042"/>
                    <a:pt x="896202" y="120555"/>
                    <a:pt x="905301" y="152400"/>
                  </a:cubicBezTo>
                  <a:cubicBezTo>
                    <a:pt x="914400" y="184245"/>
                    <a:pt x="914399" y="218365"/>
                    <a:pt x="905301" y="247935"/>
                  </a:cubicBezTo>
                  <a:cubicBezTo>
                    <a:pt x="896203" y="277505"/>
                    <a:pt x="843886" y="309349"/>
                    <a:pt x="850710" y="329821"/>
                  </a:cubicBezTo>
                  <a:cubicBezTo>
                    <a:pt x="857534" y="350293"/>
                    <a:pt x="928048" y="361667"/>
                    <a:pt x="946245" y="370765"/>
                  </a:cubicBezTo>
                  <a:cubicBezTo>
                    <a:pt x="964442" y="379864"/>
                    <a:pt x="937146" y="391236"/>
                    <a:pt x="959892" y="384412"/>
                  </a:cubicBezTo>
                  <a:cubicBezTo>
                    <a:pt x="982638" y="377588"/>
                    <a:pt x="1059976" y="341194"/>
                    <a:pt x="1082722" y="329821"/>
                  </a:cubicBezTo>
                  <a:cubicBezTo>
                    <a:pt x="1105468" y="318448"/>
                    <a:pt x="1100919" y="327546"/>
                    <a:pt x="1096370" y="316173"/>
                  </a:cubicBezTo>
                  <a:cubicBezTo>
                    <a:pt x="1091821" y="304800"/>
                    <a:pt x="1064525" y="288877"/>
                    <a:pt x="1055427" y="261582"/>
                  </a:cubicBezTo>
                  <a:cubicBezTo>
                    <a:pt x="1046329" y="234287"/>
                    <a:pt x="1032681" y="177421"/>
                    <a:pt x="1041779" y="152400"/>
                  </a:cubicBezTo>
                  <a:cubicBezTo>
                    <a:pt x="1050877" y="127379"/>
                    <a:pt x="1089546" y="116006"/>
                    <a:pt x="1110018" y="111457"/>
                  </a:cubicBezTo>
                  <a:cubicBezTo>
                    <a:pt x="1130490" y="106908"/>
                    <a:pt x="1148687" y="125105"/>
                    <a:pt x="1164609" y="125105"/>
                  </a:cubicBezTo>
                  <a:cubicBezTo>
                    <a:pt x="1180531" y="125105"/>
                    <a:pt x="1196454" y="100084"/>
                    <a:pt x="1205552" y="111457"/>
                  </a:cubicBezTo>
                  <a:cubicBezTo>
                    <a:pt x="1214651" y="122830"/>
                    <a:pt x="1216925" y="168323"/>
                    <a:pt x="1219200" y="193344"/>
                  </a:cubicBezTo>
                  <a:cubicBezTo>
                    <a:pt x="1221475" y="218365"/>
                    <a:pt x="1203278" y="250209"/>
                    <a:pt x="1219200" y="261582"/>
                  </a:cubicBezTo>
                  <a:cubicBezTo>
                    <a:pt x="1235122" y="272955"/>
                    <a:pt x="1285164" y="291152"/>
                    <a:pt x="1314734" y="261582"/>
                  </a:cubicBezTo>
                  <a:cubicBezTo>
                    <a:pt x="1344304" y="232012"/>
                    <a:pt x="1380699" y="127380"/>
                    <a:pt x="1396621" y="84162"/>
                  </a:cubicBezTo>
                  <a:cubicBezTo>
                    <a:pt x="1412544" y="40944"/>
                    <a:pt x="1387523" y="4550"/>
                    <a:pt x="1410269" y="2275"/>
                  </a:cubicBezTo>
                  <a:cubicBezTo>
                    <a:pt x="1433015" y="0"/>
                    <a:pt x="1510352" y="47768"/>
                    <a:pt x="1533098" y="70514"/>
                  </a:cubicBezTo>
                  <a:cubicBezTo>
                    <a:pt x="1555844" y="93260"/>
                    <a:pt x="1530824" y="134204"/>
                    <a:pt x="1546746" y="138753"/>
                  </a:cubicBezTo>
                  <a:cubicBezTo>
                    <a:pt x="1562668" y="143302"/>
                    <a:pt x="1608161" y="90985"/>
                    <a:pt x="1628633" y="97809"/>
                  </a:cubicBezTo>
                  <a:cubicBezTo>
                    <a:pt x="1649105" y="104633"/>
                    <a:pt x="1662752" y="154675"/>
                    <a:pt x="1669576" y="179696"/>
                  </a:cubicBezTo>
                  <a:cubicBezTo>
                    <a:pt x="1676400" y="204717"/>
                    <a:pt x="1655928" y="227463"/>
                    <a:pt x="1669576" y="247935"/>
                  </a:cubicBezTo>
                  <a:cubicBezTo>
                    <a:pt x="1683224" y="268407"/>
                    <a:pt x="1733266" y="279780"/>
                    <a:pt x="1751463" y="302526"/>
                  </a:cubicBezTo>
                  <a:cubicBezTo>
                    <a:pt x="1769660" y="325272"/>
                    <a:pt x="1758287" y="345743"/>
                    <a:pt x="1778758" y="384412"/>
                  </a:cubicBezTo>
                  <a:cubicBezTo>
                    <a:pt x="1799229" y="423081"/>
                    <a:pt x="1851546" y="523165"/>
                    <a:pt x="1874292" y="534538"/>
                  </a:cubicBezTo>
                  <a:cubicBezTo>
                    <a:pt x="1897038" y="545911"/>
                    <a:pt x="1906137" y="443553"/>
                    <a:pt x="1915236" y="452651"/>
                  </a:cubicBezTo>
                  <a:cubicBezTo>
                    <a:pt x="1924335" y="461749"/>
                    <a:pt x="1872018" y="525440"/>
                    <a:pt x="1928884" y="589129"/>
                  </a:cubicBezTo>
                  <a:cubicBezTo>
                    <a:pt x="1985750" y="652818"/>
                    <a:pt x="2288275" y="739254"/>
                    <a:pt x="2256430" y="834788"/>
                  </a:cubicBezTo>
                  <a:cubicBezTo>
                    <a:pt x="2224585" y="930322"/>
                    <a:pt x="1862920" y="1073625"/>
                    <a:pt x="1737815" y="1162335"/>
                  </a:cubicBezTo>
                  <a:cubicBezTo>
                    <a:pt x="1612711" y="1251046"/>
                    <a:pt x="1553570" y="1328382"/>
                    <a:pt x="1505803" y="1367051"/>
                  </a:cubicBezTo>
                  <a:cubicBezTo>
                    <a:pt x="1458036" y="1405720"/>
                    <a:pt x="1492155" y="1357953"/>
                    <a:pt x="1451212" y="1394347"/>
                  </a:cubicBezTo>
                  <a:cubicBezTo>
                    <a:pt x="1410269" y="1430741"/>
                    <a:pt x="1296537" y="1562669"/>
                    <a:pt x="1260143" y="1585415"/>
                  </a:cubicBezTo>
                  <a:cubicBezTo>
                    <a:pt x="1223749" y="1608161"/>
                    <a:pt x="1260143" y="1526275"/>
                    <a:pt x="1232848" y="1530824"/>
                  </a:cubicBezTo>
                  <a:cubicBezTo>
                    <a:pt x="1205553" y="1535373"/>
                    <a:pt x="1139588" y="1583141"/>
                    <a:pt x="1096370" y="1612711"/>
                  </a:cubicBezTo>
                  <a:cubicBezTo>
                    <a:pt x="1053152" y="1642281"/>
                    <a:pt x="998561" y="1676400"/>
                    <a:pt x="973540" y="1708245"/>
                  </a:cubicBezTo>
                  <a:cubicBezTo>
                    <a:pt x="948519" y="1740090"/>
                    <a:pt x="934871" y="1796956"/>
                    <a:pt x="918949" y="1790132"/>
                  </a:cubicBezTo>
                  <a:close/>
                </a:path>
              </a:pathLst>
            </a:custGeom>
            <a:solidFill>
              <a:srgbClr val="91B9E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a-ES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11" name="Forma lliure 110"/>
            <p:cNvSpPr/>
            <p:nvPr/>
          </p:nvSpPr>
          <p:spPr bwMode="auto">
            <a:xfrm>
              <a:off x="2699816" y="2829723"/>
              <a:ext cx="1842447" cy="2028966"/>
            </a:xfrm>
            <a:custGeom>
              <a:avLst/>
              <a:gdLst>
                <a:gd name="connsiteX0" fmla="*/ 65964 w 1842447"/>
                <a:gd name="connsiteY0" fmla="*/ 1073623 h 2028966"/>
                <a:gd name="connsiteX1" fmla="*/ 11373 w 1842447"/>
                <a:gd name="connsiteY1" fmla="*/ 1019032 h 2028966"/>
                <a:gd name="connsiteX2" fmla="*/ 79611 w 1842447"/>
                <a:gd name="connsiteY2" fmla="*/ 896202 h 2028966"/>
                <a:gd name="connsiteX3" fmla="*/ 11373 w 1842447"/>
                <a:gd name="connsiteY3" fmla="*/ 814316 h 2028966"/>
                <a:gd name="connsiteX4" fmla="*/ 147850 w 1842447"/>
                <a:gd name="connsiteY4" fmla="*/ 855259 h 2028966"/>
                <a:gd name="connsiteX5" fmla="*/ 257032 w 1842447"/>
                <a:gd name="connsiteY5" fmla="*/ 759724 h 2028966"/>
                <a:gd name="connsiteX6" fmla="*/ 270680 w 1842447"/>
                <a:gd name="connsiteY6" fmla="*/ 759724 h 2028966"/>
                <a:gd name="connsiteX7" fmla="*/ 338919 w 1842447"/>
                <a:gd name="connsiteY7" fmla="*/ 746077 h 2028966"/>
                <a:gd name="connsiteX8" fmla="*/ 379862 w 1842447"/>
                <a:gd name="connsiteY8" fmla="*/ 705133 h 2028966"/>
                <a:gd name="connsiteX9" fmla="*/ 325271 w 1842447"/>
                <a:gd name="connsiteY9" fmla="*/ 595951 h 2028966"/>
                <a:gd name="connsiteX10" fmla="*/ 448101 w 1842447"/>
                <a:gd name="connsiteY10" fmla="*/ 459474 h 2028966"/>
                <a:gd name="connsiteX11" fmla="*/ 475396 w 1842447"/>
                <a:gd name="connsiteY11" fmla="*/ 486769 h 2028966"/>
                <a:gd name="connsiteX12" fmla="*/ 611874 w 1842447"/>
                <a:gd name="connsiteY12" fmla="*/ 486769 h 2028966"/>
                <a:gd name="connsiteX13" fmla="*/ 652817 w 1842447"/>
                <a:gd name="connsiteY13" fmla="*/ 623247 h 2028966"/>
                <a:gd name="connsiteX14" fmla="*/ 871181 w 1842447"/>
                <a:gd name="connsiteY14" fmla="*/ 800668 h 2028966"/>
                <a:gd name="connsiteX15" fmla="*/ 925773 w 1842447"/>
                <a:gd name="connsiteY15" fmla="*/ 746077 h 2028966"/>
                <a:gd name="connsiteX16" fmla="*/ 884829 w 1842447"/>
                <a:gd name="connsiteY16" fmla="*/ 664190 h 2028966"/>
                <a:gd name="connsiteX17" fmla="*/ 966716 w 1842447"/>
                <a:gd name="connsiteY17" fmla="*/ 664190 h 2028966"/>
                <a:gd name="connsiteX18" fmla="*/ 1034955 w 1842447"/>
                <a:gd name="connsiteY18" fmla="*/ 527713 h 2028966"/>
                <a:gd name="connsiteX19" fmla="*/ 994011 w 1842447"/>
                <a:gd name="connsiteY19" fmla="*/ 459474 h 2028966"/>
                <a:gd name="connsiteX20" fmla="*/ 1034955 w 1842447"/>
                <a:gd name="connsiteY20" fmla="*/ 418530 h 2028966"/>
                <a:gd name="connsiteX21" fmla="*/ 857534 w 1842447"/>
                <a:gd name="connsiteY21" fmla="*/ 227462 h 2028966"/>
                <a:gd name="connsiteX22" fmla="*/ 912125 w 1842447"/>
                <a:gd name="connsiteY22" fmla="*/ 172871 h 2028966"/>
                <a:gd name="connsiteX23" fmla="*/ 953068 w 1842447"/>
                <a:gd name="connsiteY23" fmla="*/ 9098 h 2028966"/>
                <a:gd name="connsiteX24" fmla="*/ 1021307 w 1842447"/>
                <a:gd name="connsiteY24" fmla="*/ 118280 h 2028966"/>
                <a:gd name="connsiteX25" fmla="*/ 1075898 w 1842447"/>
                <a:gd name="connsiteY25" fmla="*/ 145575 h 2028966"/>
                <a:gd name="connsiteX26" fmla="*/ 1171432 w 1842447"/>
                <a:gd name="connsiteY26" fmla="*/ 213814 h 2028966"/>
                <a:gd name="connsiteX27" fmla="*/ 1226023 w 1842447"/>
                <a:gd name="connsiteY27" fmla="*/ 336644 h 2028966"/>
                <a:gd name="connsiteX28" fmla="*/ 1239671 w 1842447"/>
                <a:gd name="connsiteY28" fmla="*/ 459474 h 2028966"/>
                <a:gd name="connsiteX29" fmla="*/ 1226023 w 1842447"/>
                <a:gd name="connsiteY29" fmla="*/ 568656 h 2028966"/>
                <a:gd name="connsiteX30" fmla="*/ 1212376 w 1842447"/>
                <a:gd name="connsiteY30" fmla="*/ 609599 h 2028966"/>
                <a:gd name="connsiteX31" fmla="*/ 1294262 w 1842447"/>
                <a:gd name="connsiteY31" fmla="*/ 759724 h 2028966"/>
                <a:gd name="connsiteX32" fmla="*/ 1417092 w 1842447"/>
                <a:gd name="connsiteY32" fmla="*/ 964441 h 2028966"/>
                <a:gd name="connsiteX33" fmla="*/ 1471683 w 1842447"/>
                <a:gd name="connsiteY33" fmla="*/ 841611 h 2028966"/>
                <a:gd name="connsiteX34" fmla="*/ 1512626 w 1842447"/>
                <a:gd name="connsiteY34" fmla="*/ 896202 h 2028966"/>
                <a:gd name="connsiteX35" fmla="*/ 1498978 w 1842447"/>
                <a:gd name="connsiteY35" fmla="*/ 1005384 h 2028966"/>
                <a:gd name="connsiteX36" fmla="*/ 1662752 w 1842447"/>
                <a:gd name="connsiteY36" fmla="*/ 1032680 h 2028966"/>
                <a:gd name="connsiteX37" fmla="*/ 1717343 w 1842447"/>
                <a:gd name="connsiteY37" fmla="*/ 1046327 h 2028966"/>
                <a:gd name="connsiteX38" fmla="*/ 1703695 w 1842447"/>
                <a:gd name="connsiteY38" fmla="*/ 1128214 h 2028966"/>
                <a:gd name="connsiteX39" fmla="*/ 1744638 w 1842447"/>
                <a:gd name="connsiteY39" fmla="*/ 1169157 h 2028966"/>
                <a:gd name="connsiteX40" fmla="*/ 1771934 w 1842447"/>
                <a:gd name="connsiteY40" fmla="*/ 1169157 h 2028966"/>
                <a:gd name="connsiteX41" fmla="*/ 1676399 w 1842447"/>
                <a:gd name="connsiteY41" fmla="*/ 1278339 h 2028966"/>
                <a:gd name="connsiteX42" fmla="*/ 1635456 w 1842447"/>
                <a:gd name="connsiteY42" fmla="*/ 1319283 h 2028966"/>
                <a:gd name="connsiteX43" fmla="*/ 1826525 w 1842447"/>
                <a:gd name="connsiteY43" fmla="*/ 1496704 h 2028966"/>
                <a:gd name="connsiteX44" fmla="*/ 1730990 w 1842447"/>
                <a:gd name="connsiteY44" fmla="*/ 1537647 h 2028966"/>
                <a:gd name="connsiteX45" fmla="*/ 1717343 w 1842447"/>
                <a:gd name="connsiteY45" fmla="*/ 1619533 h 2028966"/>
                <a:gd name="connsiteX46" fmla="*/ 1649104 w 1842447"/>
                <a:gd name="connsiteY46" fmla="*/ 1578590 h 2028966"/>
                <a:gd name="connsiteX47" fmla="*/ 1498978 w 1842447"/>
                <a:gd name="connsiteY47" fmla="*/ 1674124 h 2028966"/>
                <a:gd name="connsiteX48" fmla="*/ 1458035 w 1842447"/>
                <a:gd name="connsiteY48" fmla="*/ 1605886 h 2028966"/>
                <a:gd name="connsiteX49" fmla="*/ 1266967 w 1842447"/>
                <a:gd name="connsiteY49" fmla="*/ 1646829 h 2028966"/>
                <a:gd name="connsiteX50" fmla="*/ 1171432 w 1842447"/>
                <a:gd name="connsiteY50" fmla="*/ 1769659 h 2028966"/>
                <a:gd name="connsiteX51" fmla="*/ 1116841 w 1842447"/>
                <a:gd name="connsiteY51" fmla="*/ 1715068 h 2028966"/>
                <a:gd name="connsiteX52" fmla="*/ 1007659 w 1842447"/>
                <a:gd name="connsiteY52" fmla="*/ 1769659 h 2028966"/>
                <a:gd name="connsiteX53" fmla="*/ 980364 w 1842447"/>
                <a:gd name="connsiteY53" fmla="*/ 1824250 h 2028966"/>
                <a:gd name="connsiteX54" fmla="*/ 925773 w 1842447"/>
                <a:gd name="connsiteY54" fmla="*/ 1810602 h 2028966"/>
                <a:gd name="connsiteX55" fmla="*/ 748352 w 1842447"/>
                <a:gd name="connsiteY55" fmla="*/ 1906136 h 2028966"/>
                <a:gd name="connsiteX56" fmla="*/ 693761 w 1842447"/>
                <a:gd name="connsiteY56" fmla="*/ 1837898 h 2028966"/>
                <a:gd name="connsiteX57" fmla="*/ 516340 w 1842447"/>
                <a:gd name="connsiteY57" fmla="*/ 2001671 h 2028966"/>
                <a:gd name="connsiteX58" fmla="*/ 434453 w 1842447"/>
                <a:gd name="connsiteY58" fmla="*/ 2001671 h 2028966"/>
                <a:gd name="connsiteX59" fmla="*/ 529987 w 1842447"/>
                <a:gd name="connsiteY59" fmla="*/ 1865193 h 2028966"/>
                <a:gd name="connsiteX60" fmla="*/ 489044 w 1842447"/>
                <a:gd name="connsiteY60" fmla="*/ 1728716 h 2028966"/>
                <a:gd name="connsiteX61" fmla="*/ 366214 w 1842447"/>
                <a:gd name="connsiteY61" fmla="*/ 1810602 h 2028966"/>
                <a:gd name="connsiteX62" fmla="*/ 352567 w 1842447"/>
                <a:gd name="connsiteY62" fmla="*/ 1633181 h 2028966"/>
                <a:gd name="connsiteX63" fmla="*/ 434453 w 1842447"/>
                <a:gd name="connsiteY63" fmla="*/ 1633181 h 2028966"/>
                <a:gd name="connsiteX64" fmla="*/ 489044 w 1842447"/>
                <a:gd name="connsiteY64" fmla="*/ 1483056 h 2028966"/>
                <a:gd name="connsiteX65" fmla="*/ 420805 w 1842447"/>
                <a:gd name="connsiteY65" fmla="*/ 1510351 h 2028966"/>
                <a:gd name="connsiteX66" fmla="*/ 338919 w 1842447"/>
                <a:gd name="connsiteY66" fmla="*/ 1469408 h 2028966"/>
                <a:gd name="connsiteX67" fmla="*/ 352567 w 1842447"/>
                <a:gd name="connsiteY67" fmla="*/ 1387522 h 2028966"/>
                <a:gd name="connsiteX68" fmla="*/ 284328 w 1842447"/>
                <a:gd name="connsiteY68" fmla="*/ 1332930 h 2028966"/>
                <a:gd name="connsiteX69" fmla="*/ 338919 w 1842447"/>
                <a:gd name="connsiteY69" fmla="*/ 1169157 h 2028966"/>
                <a:gd name="connsiteX70" fmla="*/ 284328 w 1842447"/>
                <a:gd name="connsiteY70" fmla="*/ 1059975 h 2028966"/>
                <a:gd name="connsiteX71" fmla="*/ 147850 w 1842447"/>
                <a:gd name="connsiteY71" fmla="*/ 1032680 h 2028966"/>
                <a:gd name="connsiteX72" fmla="*/ 65964 w 1842447"/>
                <a:gd name="connsiteY72" fmla="*/ 1073623 h 2028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1842447" h="2028966">
                  <a:moveTo>
                    <a:pt x="65964" y="1073623"/>
                  </a:moveTo>
                  <a:cubicBezTo>
                    <a:pt x="43218" y="1071348"/>
                    <a:pt x="9099" y="1048602"/>
                    <a:pt x="11373" y="1019032"/>
                  </a:cubicBezTo>
                  <a:cubicBezTo>
                    <a:pt x="13647" y="989462"/>
                    <a:pt x="79611" y="930321"/>
                    <a:pt x="79611" y="896202"/>
                  </a:cubicBezTo>
                  <a:cubicBezTo>
                    <a:pt x="79611" y="862083"/>
                    <a:pt x="0" y="821140"/>
                    <a:pt x="11373" y="814316"/>
                  </a:cubicBezTo>
                  <a:cubicBezTo>
                    <a:pt x="22746" y="807492"/>
                    <a:pt x="106907" y="864358"/>
                    <a:pt x="147850" y="855259"/>
                  </a:cubicBezTo>
                  <a:cubicBezTo>
                    <a:pt x="188793" y="846160"/>
                    <a:pt x="236560" y="775647"/>
                    <a:pt x="257032" y="759724"/>
                  </a:cubicBezTo>
                  <a:cubicBezTo>
                    <a:pt x="277504" y="743801"/>
                    <a:pt x="257032" y="761998"/>
                    <a:pt x="270680" y="759724"/>
                  </a:cubicBezTo>
                  <a:cubicBezTo>
                    <a:pt x="284328" y="757450"/>
                    <a:pt x="320722" y="755176"/>
                    <a:pt x="338919" y="746077"/>
                  </a:cubicBezTo>
                  <a:cubicBezTo>
                    <a:pt x="357116" y="736979"/>
                    <a:pt x="382137" y="730154"/>
                    <a:pt x="379862" y="705133"/>
                  </a:cubicBezTo>
                  <a:cubicBezTo>
                    <a:pt x="377587" y="680112"/>
                    <a:pt x="313898" y="636894"/>
                    <a:pt x="325271" y="595951"/>
                  </a:cubicBezTo>
                  <a:cubicBezTo>
                    <a:pt x="336644" y="555008"/>
                    <a:pt x="423080" y="477671"/>
                    <a:pt x="448101" y="459474"/>
                  </a:cubicBezTo>
                  <a:cubicBezTo>
                    <a:pt x="473122" y="441277"/>
                    <a:pt x="448101" y="482220"/>
                    <a:pt x="475396" y="486769"/>
                  </a:cubicBezTo>
                  <a:cubicBezTo>
                    <a:pt x="502691" y="491318"/>
                    <a:pt x="582304" y="464023"/>
                    <a:pt x="611874" y="486769"/>
                  </a:cubicBezTo>
                  <a:cubicBezTo>
                    <a:pt x="641444" y="509515"/>
                    <a:pt x="609599" y="570931"/>
                    <a:pt x="652817" y="623247"/>
                  </a:cubicBezTo>
                  <a:cubicBezTo>
                    <a:pt x="696035" y="675563"/>
                    <a:pt x="825688" y="780196"/>
                    <a:pt x="871181" y="800668"/>
                  </a:cubicBezTo>
                  <a:cubicBezTo>
                    <a:pt x="916674" y="821140"/>
                    <a:pt x="923498" y="768823"/>
                    <a:pt x="925773" y="746077"/>
                  </a:cubicBezTo>
                  <a:cubicBezTo>
                    <a:pt x="928048" y="723331"/>
                    <a:pt x="878005" y="677838"/>
                    <a:pt x="884829" y="664190"/>
                  </a:cubicBezTo>
                  <a:cubicBezTo>
                    <a:pt x="891653" y="650542"/>
                    <a:pt x="941695" y="686936"/>
                    <a:pt x="966716" y="664190"/>
                  </a:cubicBezTo>
                  <a:cubicBezTo>
                    <a:pt x="991737" y="641444"/>
                    <a:pt x="1030406" y="561832"/>
                    <a:pt x="1034955" y="527713"/>
                  </a:cubicBezTo>
                  <a:cubicBezTo>
                    <a:pt x="1039504" y="493594"/>
                    <a:pt x="994011" y="477671"/>
                    <a:pt x="994011" y="459474"/>
                  </a:cubicBezTo>
                  <a:cubicBezTo>
                    <a:pt x="994011" y="441277"/>
                    <a:pt x="1057701" y="457199"/>
                    <a:pt x="1034955" y="418530"/>
                  </a:cubicBezTo>
                  <a:cubicBezTo>
                    <a:pt x="1012209" y="379861"/>
                    <a:pt x="878006" y="268405"/>
                    <a:pt x="857534" y="227462"/>
                  </a:cubicBezTo>
                  <a:cubicBezTo>
                    <a:pt x="837062" y="186519"/>
                    <a:pt x="896203" y="209265"/>
                    <a:pt x="912125" y="172871"/>
                  </a:cubicBezTo>
                  <a:cubicBezTo>
                    <a:pt x="928047" y="136477"/>
                    <a:pt x="934871" y="18197"/>
                    <a:pt x="953068" y="9098"/>
                  </a:cubicBezTo>
                  <a:cubicBezTo>
                    <a:pt x="971265" y="0"/>
                    <a:pt x="1000835" y="95534"/>
                    <a:pt x="1021307" y="118280"/>
                  </a:cubicBezTo>
                  <a:cubicBezTo>
                    <a:pt x="1041779" y="141026"/>
                    <a:pt x="1050877" y="129653"/>
                    <a:pt x="1075898" y="145575"/>
                  </a:cubicBezTo>
                  <a:cubicBezTo>
                    <a:pt x="1100919" y="161497"/>
                    <a:pt x="1146411" y="181969"/>
                    <a:pt x="1171432" y="213814"/>
                  </a:cubicBezTo>
                  <a:cubicBezTo>
                    <a:pt x="1196453" y="245659"/>
                    <a:pt x="1214650" y="295701"/>
                    <a:pt x="1226023" y="336644"/>
                  </a:cubicBezTo>
                  <a:cubicBezTo>
                    <a:pt x="1237396" y="377587"/>
                    <a:pt x="1239671" y="420805"/>
                    <a:pt x="1239671" y="459474"/>
                  </a:cubicBezTo>
                  <a:cubicBezTo>
                    <a:pt x="1239671" y="498143"/>
                    <a:pt x="1230572" y="543635"/>
                    <a:pt x="1226023" y="568656"/>
                  </a:cubicBezTo>
                  <a:cubicBezTo>
                    <a:pt x="1221474" y="593677"/>
                    <a:pt x="1201003" y="577754"/>
                    <a:pt x="1212376" y="609599"/>
                  </a:cubicBezTo>
                  <a:cubicBezTo>
                    <a:pt x="1223749" y="641444"/>
                    <a:pt x="1260143" y="700584"/>
                    <a:pt x="1294262" y="759724"/>
                  </a:cubicBezTo>
                  <a:cubicBezTo>
                    <a:pt x="1328381" y="818864"/>
                    <a:pt x="1387522" y="950793"/>
                    <a:pt x="1417092" y="964441"/>
                  </a:cubicBezTo>
                  <a:cubicBezTo>
                    <a:pt x="1446662" y="978089"/>
                    <a:pt x="1455761" y="852984"/>
                    <a:pt x="1471683" y="841611"/>
                  </a:cubicBezTo>
                  <a:cubicBezTo>
                    <a:pt x="1487605" y="830238"/>
                    <a:pt x="1508077" y="868907"/>
                    <a:pt x="1512626" y="896202"/>
                  </a:cubicBezTo>
                  <a:cubicBezTo>
                    <a:pt x="1517175" y="923497"/>
                    <a:pt x="1473957" y="982638"/>
                    <a:pt x="1498978" y="1005384"/>
                  </a:cubicBezTo>
                  <a:cubicBezTo>
                    <a:pt x="1523999" y="1028130"/>
                    <a:pt x="1626358" y="1025856"/>
                    <a:pt x="1662752" y="1032680"/>
                  </a:cubicBezTo>
                  <a:cubicBezTo>
                    <a:pt x="1699146" y="1039504"/>
                    <a:pt x="1710519" y="1030405"/>
                    <a:pt x="1717343" y="1046327"/>
                  </a:cubicBezTo>
                  <a:cubicBezTo>
                    <a:pt x="1724167" y="1062249"/>
                    <a:pt x="1699146" y="1107742"/>
                    <a:pt x="1703695" y="1128214"/>
                  </a:cubicBezTo>
                  <a:cubicBezTo>
                    <a:pt x="1708244" y="1148686"/>
                    <a:pt x="1733265" y="1162333"/>
                    <a:pt x="1744638" y="1169157"/>
                  </a:cubicBezTo>
                  <a:cubicBezTo>
                    <a:pt x="1756011" y="1175981"/>
                    <a:pt x="1783307" y="1150960"/>
                    <a:pt x="1771934" y="1169157"/>
                  </a:cubicBezTo>
                  <a:cubicBezTo>
                    <a:pt x="1760561" y="1187354"/>
                    <a:pt x="1699145" y="1253318"/>
                    <a:pt x="1676399" y="1278339"/>
                  </a:cubicBezTo>
                  <a:cubicBezTo>
                    <a:pt x="1653653" y="1303360"/>
                    <a:pt x="1610435" y="1282889"/>
                    <a:pt x="1635456" y="1319283"/>
                  </a:cubicBezTo>
                  <a:cubicBezTo>
                    <a:pt x="1660477" y="1355677"/>
                    <a:pt x="1810603" y="1460310"/>
                    <a:pt x="1826525" y="1496704"/>
                  </a:cubicBezTo>
                  <a:cubicBezTo>
                    <a:pt x="1842447" y="1533098"/>
                    <a:pt x="1749187" y="1517176"/>
                    <a:pt x="1730990" y="1537647"/>
                  </a:cubicBezTo>
                  <a:cubicBezTo>
                    <a:pt x="1712793" y="1558119"/>
                    <a:pt x="1730991" y="1612709"/>
                    <a:pt x="1717343" y="1619533"/>
                  </a:cubicBezTo>
                  <a:cubicBezTo>
                    <a:pt x="1703695" y="1626357"/>
                    <a:pt x="1685498" y="1569492"/>
                    <a:pt x="1649104" y="1578590"/>
                  </a:cubicBezTo>
                  <a:cubicBezTo>
                    <a:pt x="1612710" y="1587689"/>
                    <a:pt x="1530823" y="1669575"/>
                    <a:pt x="1498978" y="1674124"/>
                  </a:cubicBezTo>
                  <a:cubicBezTo>
                    <a:pt x="1467133" y="1678673"/>
                    <a:pt x="1496703" y="1610435"/>
                    <a:pt x="1458035" y="1605886"/>
                  </a:cubicBezTo>
                  <a:cubicBezTo>
                    <a:pt x="1419367" y="1601337"/>
                    <a:pt x="1314734" y="1619534"/>
                    <a:pt x="1266967" y="1646829"/>
                  </a:cubicBezTo>
                  <a:cubicBezTo>
                    <a:pt x="1219200" y="1674124"/>
                    <a:pt x="1196453" y="1758286"/>
                    <a:pt x="1171432" y="1769659"/>
                  </a:cubicBezTo>
                  <a:cubicBezTo>
                    <a:pt x="1146411" y="1781032"/>
                    <a:pt x="1144136" y="1715068"/>
                    <a:pt x="1116841" y="1715068"/>
                  </a:cubicBezTo>
                  <a:cubicBezTo>
                    <a:pt x="1089546" y="1715068"/>
                    <a:pt x="1030405" y="1751462"/>
                    <a:pt x="1007659" y="1769659"/>
                  </a:cubicBezTo>
                  <a:cubicBezTo>
                    <a:pt x="984913" y="1787856"/>
                    <a:pt x="994012" y="1817426"/>
                    <a:pt x="980364" y="1824250"/>
                  </a:cubicBezTo>
                  <a:cubicBezTo>
                    <a:pt x="966716" y="1831074"/>
                    <a:pt x="964442" y="1796954"/>
                    <a:pt x="925773" y="1810602"/>
                  </a:cubicBezTo>
                  <a:cubicBezTo>
                    <a:pt x="887104" y="1824250"/>
                    <a:pt x="787021" y="1901587"/>
                    <a:pt x="748352" y="1906136"/>
                  </a:cubicBezTo>
                  <a:cubicBezTo>
                    <a:pt x="709683" y="1910685"/>
                    <a:pt x="732430" y="1821976"/>
                    <a:pt x="693761" y="1837898"/>
                  </a:cubicBezTo>
                  <a:cubicBezTo>
                    <a:pt x="655092" y="1853820"/>
                    <a:pt x="559558" y="1974376"/>
                    <a:pt x="516340" y="2001671"/>
                  </a:cubicBezTo>
                  <a:cubicBezTo>
                    <a:pt x="473122" y="2028966"/>
                    <a:pt x="432179" y="2024417"/>
                    <a:pt x="434453" y="2001671"/>
                  </a:cubicBezTo>
                  <a:cubicBezTo>
                    <a:pt x="436727" y="1978925"/>
                    <a:pt x="520889" y="1910685"/>
                    <a:pt x="529987" y="1865193"/>
                  </a:cubicBezTo>
                  <a:cubicBezTo>
                    <a:pt x="539085" y="1819701"/>
                    <a:pt x="516339" y="1737814"/>
                    <a:pt x="489044" y="1728716"/>
                  </a:cubicBezTo>
                  <a:cubicBezTo>
                    <a:pt x="461749" y="1719618"/>
                    <a:pt x="388960" y="1826524"/>
                    <a:pt x="366214" y="1810602"/>
                  </a:cubicBezTo>
                  <a:cubicBezTo>
                    <a:pt x="343468" y="1794680"/>
                    <a:pt x="341194" y="1662751"/>
                    <a:pt x="352567" y="1633181"/>
                  </a:cubicBezTo>
                  <a:cubicBezTo>
                    <a:pt x="363940" y="1603611"/>
                    <a:pt x="411707" y="1658202"/>
                    <a:pt x="434453" y="1633181"/>
                  </a:cubicBezTo>
                  <a:cubicBezTo>
                    <a:pt x="457199" y="1608160"/>
                    <a:pt x="491319" y="1503528"/>
                    <a:pt x="489044" y="1483056"/>
                  </a:cubicBezTo>
                  <a:cubicBezTo>
                    <a:pt x="486769" y="1462584"/>
                    <a:pt x="445826" y="1512626"/>
                    <a:pt x="420805" y="1510351"/>
                  </a:cubicBezTo>
                  <a:cubicBezTo>
                    <a:pt x="395784" y="1508076"/>
                    <a:pt x="350292" y="1489879"/>
                    <a:pt x="338919" y="1469408"/>
                  </a:cubicBezTo>
                  <a:cubicBezTo>
                    <a:pt x="327546" y="1448937"/>
                    <a:pt x="361665" y="1410268"/>
                    <a:pt x="352567" y="1387522"/>
                  </a:cubicBezTo>
                  <a:cubicBezTo>
                    <a:pt x="343469" y="1364776"/>
                    <a:pt x="286603" y="1369324"/>
                    <a:pt x="284328" y="1332930"/>
                  </a:cubicBezTo>
                  <a:cubicBezTo>
                    <a:pt x="282053" y="1296536"/>
                    <a:pt x="338919" y="1214649"/>
                    <a:pt x="338919" y="1169157"/>
                  </a:cubicBezTo>
                  <a:cubicBezTo>
                    <a:pt x="338919" y="1123665"/>
                    <a:pt x="316173" y="1082721"/>
                    <a:pt x="284328" y="1059975"/>
                  </a:cubicBezTo>
                  <a:cubicBezTo>
                    <a:pt x="252483" y="1037229"/>
                    <a:pt x="186519" y="1032680"/>
                    <a:pt x="147850" y="1032680"/>
                  </a:cubicBezTo>
                  <a:cubicBezTo>
                    <a:pt x="109181" y="1032680"/>
                    <a:pt x="88710" y="1075898"/>
                    <a:pt x="65964" y="1073623"/>
                  </a:cubicBezTo>
                  <a:close/>
                </a:path>
              </a:pathLst>
            </a:custGeom>
            <a:solidFill>
              <a:srgbClr val="91B9E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a-ES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12" name="Rectangle 44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209000" y="2829723"/>
              <a:ext cx="1377497" cy="36933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a-ES" sz="1200" b="1">
                  <a:latin typeface="Arial" panose="020B0604020202020204" pitchFamily="34" charset="0"/>
                  <a:cs typeface="Arial" panose="020B0604020202020204" pitchFamily="34" charset="0"/>
                </a:rPr>
                <a:t>Àmbit </a:t>
              </a:r>
              <a:r>
                <a:rPr lang="ca-ES" sz="1200" b="1" smtClean="0">
                  <a:latin typeface="Arial" panose="020B0604020202020204" pitchFamily="34" charset="0"/>
                  <a:cs typeface="Arial" panose="020B0604020202020204" pitchFamily="34" charset="0"/>
                </a:rPr>
                <a:t>Metropolità </a:t>
              </a:r>
              <a:endParaRPr lang="ca-E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a-E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Nord</a:t>
              </a:r>
            </a:p>
          </p:txBody>
        </p:sp>
        <p:sp>
          <p:nvSpPr>
            <p:cNvPr id="113" name="Rectangle 44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062541" y="3844206"/>
              <a:ext cx="1467212" cy="36933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a-E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Àmbit </a:t>
              </a:r>
              <a:r>
                <a:rPr lang="ca-E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Metropolità </a:t>
              </a:r>
              <a:endParaRPr lang="ca-E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a-E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Sud</a:t>
              </a:r>
            </a:p>
          </p:txBody>
        </p:sp>
        <p:sp>
          <p:nvSpPr>
            <p:cNvPr id="114" name="Rectangle 113">
              <a:hlinkClick r:id="rId4" action="ppaction://hlinksldjump"/>
            </p:cNvPr>
            <p:cNvSpPr/>
            <p:nvPr/>
          </p:nvSpPr>
          <p:spPr bwMode="auto">
            <a:xfrm>
              <a:off x="5796160" y="1533579"/>
              <a:ext cx="2880320" cy="90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3175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ca-ES" smtClean="0">
                <a:ln>
                  <a:solidFill>
                    <a:schemeClr val="bg2"/>
                  </a:solidFill>
                </a:ln>
              </a:endParaRPr>
            </a:p>
          </p:txBody>
        </p:sp>
        <p:sp>
          <p:nvSpPr>
            <p:cNvPr id="115" name="QuadreDeText 114">
              <a:hlinkClick r:id="rId4" action="ppaction://hlinksldjump"/>
            </p:cNvPr>
            <p:cNvSpPr txBox="1"/>
            <p:nvPr/>
          </p:nvSpPr>
          <p:spPr>
            <a:xfrm>
              <a:off x="5796160" y="1497475"/>
              <a:ext cx="2879968" cy="33855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>
              <a:defPPr>
                <a:defRPr lang="ca-ES"/>
              </a:defPPr>
              <a:lvl1pPr algn="ctr">
                <a:defRPr sz="1600" b="1">
                  <a:latin typeface="Arial "/>
                </a:defRPr>
              </a:lvl1pPr>
            </a:lstStyle>
            <a:p>
              <a:r>
                <a:rPr lang="ca-ES" dirty="0"/>
                <a:t>Barcelona Nord</a:t>
              </a:r>
            </a:p>
          </p:txBody>
        </p:sp>
        <p:sp>
          <p:nvSpPr>
            <p:cNvPr id="116" name="Rectangle 115">
              <a:hlinkClick r:id="rId4" action="ppaction://hlinksldjump"/>
            </p:cNvPr>
            <p:cNvSpPr/>
            <p:nvPr/>
          </p:nvSpPr>
          <p:spPr bwMode="auto">
            <a:xfrm>
              <a:off x="7740376" y="1871939"/>
              <a:ext cx="864096" cy="201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a-ES" sz="1400" b="1" dirty="0">
                  <a:latin typeface="Arial "/>
                </a:rPr>
                <a:t>7,17</a:t>
              </a: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6516376" y="2145571"/>
              <a:ext cx="1224000" cy="216000"/>
            </a:xfrm>
            <a:prstGeom prst="rect">
              <a:avLst/>
            </a:prstGeom>
            <a:solidFill>
              <a:srgbClr val="8EBCF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 extrusionH="76200">
              <a:extrusionClr>
                <a:schemeClr val="tx1"/>
              </a:extrusionClr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a-ES" sz="1400" b="1" dirty="0"/>
                <a:t>Fidelitat</a:t>
              </a:r>
            </a:p>
          </p:txBody>
        </p:sp>
        <p:sp>
          <p:nvSpPr>
            <p:cNvPr id="118" name="Rectangle 117">
              <a:hlinkClick r:id="rId4" action="ppaction://hlinksldjump"/>
            </p:cNvPr>
            <p:cNvSpPr/>
            <p:nvPr/>
          </p:nvSpPr>
          <p:spPr bwMode="auto">
            <a:xfrm>
              <a:off x="7740376" y="2145547"/>
              <a:ext cx="864096" cy="201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a-ES" sz="1400" b="1">
                  <a:latin typeface="Arial "/>
                </a:rPr>
                <a:t>75,3%</a:t>
              </a:r>
              <a:endParaRPr lang="ca-ES" sz="1400" b="1" dirty="0">
                <a:latin typeface="Arial "/>
              </a:endParaRPr>
            </a:p>
          </p:txBody>
        </p:sp>
        <p:sp>
          <p:nvSpPr>
            <p:cNvPr id="119" name="Botó d'acció: final 118">
              <a:hlinkClick r:id="rId5" action="ppaction://hlinksldjump" highlightClick="1"/>
            </p:cNvPr>
            <p:cNvSpPr/>
            <p:nvPr/>
          </p:nvSpPr>
          <p:spPr bwMode="auto">
            <a:xfrm>
              <a:off x="5868216" y="1965515"/>
              <a:ext cx="432000" cy="324000"/>
            </a:xfrm>
            <a:prstGeom prst="actionButtonEnd">
              <a:avLst/>
            </a:prstGeom>
            <a:solidFill>
              <a:schemeClr val="bg1"/>
            </a:solidFill>
            <a:ln w="9525" cap="flat" cmpd="sng" algn="ctr">
              <a:solidFill>
                <a:schemeClr val="accent6">
                  <a:alpha val="38824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ca-ES" smtClean="0"/>
            </a:p>
          </p:txBody>
        </p:sp>
        <p:sp>
          <p:nvSpPr>
            <p:cNvPr id="120" name="Rectangle 119">
              <a:hlinkClick r:id="rId6" action="ppaction://hlinksldjump"/>
            </p:cNvPr>
            <p:cNvSpPr/>
            <p:nvPr/>
          </p:nvSpPr>
          <p:spPr bwMode="auto">
            <a:xfrm>
              <a:off x="4860056" y="4017955"/>
              <a:ext cx="2880320" cy="90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3175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ca-ES" smtClean="0">
                <a:ln>
                  <a:solidFill>
                    <a:schemeClr val="bg2"/>
                  </a:solidFill>
                </a:ln>
              </a:endParaRPr>
            </a:p>
          </p:txBody>
        </p:sp>
        <p:sp>
          <p:nvSpPr>
            <p:cNvPr id="121" name="QuadreDeText 120">
              <a:hlinkClick r:id="rId6" action="ppaction://hlinksldjump"/>
            </p:cNvPr>
            <p:cNvSpPr txBox="1"/>
            <p:nvPr/>
          </p:nvSpPr>
          <p:spPr>
            <a:xfrm>
              <a:off x="4860056" y="3981851"/>
              <a:ext cx="2879968" cy="33855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>
              <a:defPPr>
                <a:defRPr lang="ca-ES"/>
              </a:defPPr>
              <a:lvl1pPr algn="ctr">
                <a:defRPr sz="1600" b="1">
                  <a:latin typeface="Arial "/>
                </a:defRPr>
              </a:lvl1pPr>
            </a:lstStyle>
            <a:p>
              <a:r>
                <a:rPr lang="ca-ES" dirty="0"/>
                <a:t>Barcelona Ciutat</a:t>
              </a:r>
            </a:p>
          </p:txBody>
        </p:sp>
        <p:sp>
          <p:nvSpPr>
            <p:cNvPr id="122" name="Rectangle 121">
              <a:hlinkClick r:id="rId6" action="ppaction://hlinksldjump"/>
            </p:cNvPr>
            <p:cNvSpPr/>
            <p:nvPr/>
          </p:nvSpPr>
          <p:spPr bwMode="auto">
            <a:xfrm>
              <a:off x="5580272" y="4363261"/>
              <a:ext cx="1224000" cy="216000"/>
            </a:xfrm>
            <a:prstGeom prst="rect">
              <a:avLst/>
            </a:prstGeom>
            <a:solidFill>
              <a:srgbClr val="8EBCF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 extrusionH="76200">
              <a:extrusionClr>
                <a:schemeClr val="tx1"/>
              </a:extrusionClr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a-ES" sz="1400" b="1" dirty="0"/>
                <a:t>Satisfacció</a:t>
              </a:r>
            </a:p>
          </p:txBody>
        </p:sp>
        <p:sp>
          <p:nvSpPr>
            <p:cNvPr id="123" name="Rectangle 122">
              <a:hlinkClick r:id="rId6" action="ppaction://hlinksldjump"/>
            </p:cNvPr>
            <p:cNvSpPr/>
            <p:nvPr/>
          </p:nvSpPr>
          <p:spPr bwMode="auto">
            <a:xfrm>
              <a:off x="6804272" y="4356315"/>
              <a:ext cx="864096" cy="201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a-ES" sz="1400" b="1" dirty="0">
                  <a:latin typeface="Arial "/>
                </a:rPr>
                <a:t>7,88</a:t>
              </a:r>
            </a:p>
          </p:txBody>
        </p:sp>
        <p:sp>
          <p:nvSpPr>
            <p:cNvPr id="124" name="Rectangle 123">
              <a:hlinkClick r:id="rId6" action="ppaction://hlinksldjump"/>
            </p:cNvPr>
            <p:cNvSpPr/>
            <p:nvPr/>
          </p:nvSpPr>
          <p:spPr bwMode="auto">
            <a:xfrm>
              <a:off x="5580272" y="4629947"/>
              <a:ext cx="1224000" cy="216000"/>
            </a:xfrm>
            <a:prstGeom prst="rect">
              <a:avLst/>
            </a:prstGeom>
            <a:solidFill>
              <a:srgbClr val="8EBCF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 extrusionH="76200">
              <a:extrusionClr>
                <a:schemeClr val="tx1"/>
              </a:extrusionClr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a-ES" sz="1400" b="1" dirty="0"/>
                <a:t>Fidelitat</a:t>
              </a:r>
            </a:p>
          </p:txBody>
        </p:sp>
        <p:sp>
          <p:nvSpPr>
            <p:cNvPr id="125" name="Rectangle 124">
              <a:hlinkClick r:id="rId6" action="ppaction://hlinksldjump"/>
            </p:cNvPr>
            <p:cNvSpPr/>
            <p:nvPr/>
          </p:nvSpPr>
          <p:spPr bwMode="auto">
            <a:xfrm>
              <a:off x="6804272" y="4629923"/>
              <a:ext cx="864096" cy="201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a-ES" sz="1400" b="1">
                  <a:latin typeface="Arial "/>
                </a:rPr>
                <a:t>83,5%</a:t>
              </a:r>
              <a:endParaRPr lang="ca-ES" sz="1400" b="1" dirty="0">
                <a:latin typeface="Arial "/>
              </a:endParaRPr>
            </a:p>
          </p:txBody>
        </p:sp>
        <p:sp>
          <p:nvSpPr>
            <p:cNvPr id="126" name="Botó d'acció: final 125">
              <a:hlinkClick r:id="rId4" action="ppaction://hlinksldjump" highlightClick="1"/>
            </p:cNvPr>
            <p:cNvSpPr/>
            <p:nvPr/>
          </p:nvSpPr>
          <p:spPr bwMode="auto">
            <a:xfrm>
              <a:off x="4932112" y="4449891"/>
              <a:ext cx="432000" cy="324000"/>
            </a:xfrm>
            <a:prstGeom prst="actionButtonEnd">
              <a:avLst/>
            </a:prstGeom>
            <a:solidFill>
              <a:schemeClr val="bg1"/>
            </a:solidFill>
            <a:ln w="9525" cap="flat" cmpd="sng" algn="ctr">
              <a:solidFill>
                <a:schemeClr val="accent6">
                  <a:alpha val="38824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ca-ES" smtClean="0"/>
            </a:p>
          </p:txBody>
        </p:sp>
        <p:sp>
          <p:nvSpPr>
            <p:cNvPr id="127" name="Rectangle 126">
              <a:hlinkClick r:id="rId3" action="ppaction://hlinksldjump"/>
            </p:cNvPr>
            <p:cNvSpPr/>
            <p:nvPr/>
          </p:nvSpPr>
          <p:spPr bwMode="auto">
            <a:xfrm>
              <a:off x="2475349" y="2117344"/>
              <a:ext cx="864096" cy="201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a-ES" sz="1400" b="1" dirty="0">
                  <a:latin typeface="Arial "/>
                </a:rPr>
                <a:t>7,40</a:t>
              </a:r>
            </a:p>
          </p:txBody>
        </p:sp>
        <p:sp>
          <p:nvSpPr>
            <p:cNvPr id="128" name="Rectangle 127">
              <a:hlinkClick r:id="rId3" action="ppaction://hlinksldjump"/>
            </p:cNvPr>
            <p:cNvSpPr/>
            <p:nvPr/>
          </p:nvSpPr>
          <p:spPr bwMode="auto">
            <a:xfrm>
              <a:off x="1251349" y="2390976"/>
              <a:ext cx="1224000" cy="216000"/>
            </a:xfrm>
            <a:prstGeom prst="rect">
              <a:avLst/>
            </a:prstGeom>
            <a:solidFill>
              <a:srgbClr val="8EBCF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 extrusionH="76200">
              <a:extrusionClr>
                <a:schemeClr val="tx1"/>
              </a:extrusionClr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a-ES" sz="1400" b="1" dirty="0"/>
                <a:t>Fidelitat</a:t>
              </a:r>
            </a:p>
          </p:txBody>
        </p:sp>
        <p:sp>
          <p:nvSpPr>
            <p:cNvPr id="129" name="Rectangle 128">
              <a:hlinkClick r:id="rId3" action="ppaction://hlinksldjump"/>
            </p:cNvPr>
            <p:cNvSpPr/>
            <p:nvPr/>
          </p:nvSpPr>
          <p:spPr bwMode="auto">
            <a:xfrm>
              <a:off x="2475349" y="2390952"/>
              <a:ext cx="864096" cy="201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a-ES" sz="1400" b="1">
                  <a:latin typeface="Arial "/>
                </a:rPr>
                <a:t>78,5%</a:t>
              </a:r>
              <a:endParaRPr lang="ca-ES" sz="1400" b="1" dirty="0">
                <a:latin typeface="Arial "/>
              </a:endParaRPr>
            </a:p>
          </p:txBody>
        </p:sp>
        <p:sp>
          <p:nvSpPr>
            <p:cNvPr id="130" name="Botó d'acció: final 129">
              <a:hlinkClick r:id="rId7" action="ppaction://hlinksldjump" highlightClick="1"/>
            </p:cNvPr>
            <p:cNvSpPr/>
            <p:nvPr/>
          </p:nvSpPr>
          <p:spPr bwMode="auto">
            <a:xfrm>
              <a:off x="603189" y="2210920"/>
              <a:ext cx="432000" cy="324000"/>
            </a:xfrm>
            <a:prstGeom prst="actionButtonEnd">
              <a:avLst/>
            </a:prstGeom>
            <a:solidFill>
              <a:schemeClr val="bg1"/>
            </a:solidFill>
            <a:ln w="9525" cap="flat" cmpd="sng" algn="ctr">
              <a:solidFill>
                <a:schemeClr val="accent6">
                  <a:alpha val="38824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ca-ES" smtClean="0"/>
            </a:p>
          </p:txBody>
        </p:sp>
        <p:sp>
          <p:nvSpPr>
            <p:cNvPr id="131" name="Rectangle 130">
              <a:hlinkClick r:id="rId4" action="ppaction://hlinksldjump"/>
            </p:cNvPr>
            <p:cNvSpPr/>
            <p:nvPr/>
          </p:nvSpPr>
          <p:spPr bwMode="auto">
            <a:xfrm>
              <a:off x="6516376" y="1871939"/>
              <a:ext cx="1224000" cy="216000"/>
            </a:xfrm>
            <a:prstGeom prst="rect">
              <a:avLst/>
            </a:prstGeom>
            <a:solidFill>
              <a:srgbClr val="8EBCF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 extrusionH="76200">
              <a:extrusionClr>
                <a:schemeClr val="tx1"/>
              </a:extrusionClr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a-ES" sz="1400" b="1" dirty="0"/>
                <a:t>Satisfacció</a:t>
              </a:r>
            </a:p>
          </p:txBody>
        </p:sp>
        <p:sp>
          <p:nvSpPr>
            <p:cNvPr id="132" name="Rectangle 131">
              <a:hlinkClick r:id="rId3" action="ppaction://hlinksldjump"/>
            </p:cNvPr>
            <p:cNvSpPr/>
            <p:nvPr/>
          </p:nvSpPr>
          <p:spPr bwMode="auto">
            <a:xfrm>
              <a:off x="1251349" y="2102944"/>
              <a:ext cx="1224000" cy="216000"/>
            </a:xfrm>
            <a:prstGeom prst="rect">
              <a:avLst/>
            </a:prstGeom>
            <a:solidFill>
              <a:srgbClr val="8EBCF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 extrusionH="76200">
              <a:extrusionClr>
                <a:schemeClr val="tx1"/>
              </a:extrusionClr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a-ES" sz="1400" b="1" dirty="0"/>
                <a:t>Satisfacció</a:t>
              </a:r>
            </a:p>
          </p:txBody>
        </p:sp>
        <p:sp>
          <p:nvSpPr>
            <p:cNvPr id="133" name="Forma lliure 132">
              <a:hlinkClick r:id="rId6" action="ppaction://hlinksldjump"/>
            </p:cNvPr>
            <p:cNvSpPr/>
            <p:nvPr/>
          </p:nvSpPr>
          <p:spPr bwMode="auto">
            <a:xfrm>
              <a:off x="4352332" y="3723973"/>
              <a:ext cx="354842" cy="545910"/>
            </a:xfrm>
            <a:custGeom>
              <a:avLst/>
              <a:gdLst>
                <a:gd name="connsiteX0" fmla="*/ 27295 w 354842"/>
                <a:gd name="connsiteY0" fmla="*/ 150125 h 545910"/>
                <a:gd name="connsiteX1" fmla="*/ 0 w 354842"/>
                <a:gd name="connsiteY1" fmla="*/ 81886 h 545910"/>
                <a:gd name="connsiteX2" fmla="*/ 109182 w 354842"/>
                <a:gd name="connsiteY2" fmla="*/ 81886 h 545910"/>
                <a:gd name="connsiteX3" fmla="*/ 109182 w 354842"/>
                <a:gd name="connsiteY3" fmla="*/ 81886 h 545910"/>
                <a:gd name="connsiteX4" fmla="*/ 191069 w 354842"/>
                <a:gd name="connsiteY4" fmla="*/ 0 h 545910"/>
                <a:gd name="connsiteX5" fmla="*/ 245660 w 354842"/>
                <a:gd name="connsiteY5" fmla="*/ 13647 h 545910"/>
                <a:gd name="connsiteX6" fmla="*/ 245660 w 354842"/>
                <a:gd name="connsiteY6" fmla="*/ 13647 h 545910"/>
                <a:gd name="connsiteX7" fmla="*/ 327546 w 354842"/>
                <a:gd name="connsiteY7" fmla="*/ 40943 h 545910"/>
                <a:gd name="connsiteX8" fmla="*/ 354842 w 354842"/>
                <a:gd name="connsiteY8" fmla="*/ 150125 h 545910"/>
                <a:gd name="connsiteX9" fmla="*/ 259307 w 354842"/>
                <a:gd name="connsiteY9" fmla="*/ 300250 h 545910"/>
                <a:gd name="connsiteX10" fmla="*/ 245660 w 354842"/>
                <a:gd name="connsiteY10" fmla="*/ 450376 h 545910"/>
                <a:gd name="connsiteX11" fmla="*/ 204716 w 354842"/>
                <a:gd name="connsiteY11" fmla="*/ 504967 h 545910"/>
                <a:gd name="connsiteX12" fmla="*/ 163773 w 354842"/>
                <a:gd name="connsiteY12" fmla="*/ 504967 h 545910"/>
                <a:gd name="connsiteX13" fmla="*/ 163773 w 354842"/>
                <a:gd name="connsiteY13" fmla="*/ 545910 h 545910"/>
                <a:gd name="connsiteX14" fmla="*/ 0 w 354842"/>
                <a:gd name="connsiteY14" fmla="*/ 436728 h 545910"/>
                <a:gd name="connsiteX15" fmla="*/ 150125 w 354842"/>
                <a:gd name="connsiteY15" fmla="*/ 300250 h 545910"/>
                <a:gd name="connsiteX16" fmla="*/ 150125 w 354842"/>
                <a:gd name="connsiteY16" fmla="*/ 272955 h 545910"/>
                <a:gd name="connsiteX17" fmla="*/ 109182 w 354842"/>
                <a:gd name="connsiteY17" fmla="*/ 259307 h 545910"/>
                <a:gd name="connsiteX18" fmla="*/ 81886 w 354842"/>
                <a:gd name="connsiteY18" fmla="*/ 245659 h 545910"/>
                <a:gd name="connsiteX19" fmla="*/ 81886 w 354842"/>
                <a:gd name="connsiteY19" fmla="*/ 163773 h 545910"/>
                <a:gd name="connsiteX20" fmla="*/ 27295 w 354842"/>
                <a:gd name="connsiteY20" fmla="*/ 150125 h 545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54842" h="545910">
                  <a:moveTo>
                    <a:pt x="27295" y="150125"/>
                  </a:moveTo>
                  <a:lnTo>
                    <a:pt x="0" y="81886"/>
                  </a:lnTo>
                  <a:lnTo>
                    <a:pt x="109182" y="81886"/>
                  </a:lnTo>
                  <a:lnTo>
                    <a:pt x="109182" y="81886"/>
                  </a:lnTo>
                  <a:lnTo>
                    <a:pt x="191069" y="0"/>
                  </a:lnTo>
                  <a:lnTo>
                    <a:pt x="245660" y="13647"/>
                  </a:lnTo>
                  <a:lnTo>
                    <a:pt x="245660" y="13647"/>
                  </a:lnTo>
                  <a:lnTo>
                    <a:pt x="327546" y="40943"/>
                  </a:lnTo>
                  <a:lnTo>
                    <a:pt x="354842" y="150125"/>
                  </a:lnTo>
                  <a:lnTo>
                    <a:pt x="259307" y="300250"/>
                  </a:lnTo>
                  <a:lnTo>
                    <a:pt x="245660" y="450376"/>
                  </a:lnTo>
                  <a:lnTo>
                    <a:pt x="204716" y="504967"/>
                  </a:lnTo>
                  <a:lnTo>
                    <a:pt x="163773" y="504967"/>
                  </a:lnTo>
                  <a:lnTo>
                    <a:pt x="163773" y="545910"/>
                  </a:lnTo>
                  <a:lnTo>
                    <a:pt x="0" y="436728"/>
                  </a:lnTo>
                  <a:lnTo>
                    <a:pt x="150125" y="300250"/>
                  </a:lnTo>
                  <a:lnTo>
                    <a:pt x="150125" y="272955"/>
                  </a:lnTo>
                  <a:lnTo>
                    <a:pt x="109182" y="259307"/>
                  </a:lnTo>
                  <a:lnTo>
                    <a:pt x="81886" y="245659"/>
                  </a:lnTo>
                  <a:lnTo>
                    <a:pt x="81886" y="163773"/>
                  </a:lnTo>
                  <a:lnTo>
                    <a:pt x="27295" y="150125"/>
                  </a:lnTo>
                  <a:close/>
                </a:path>
              </a:pathLst>
            </a:custGeom>
            <a:solidFill>
              <a:srgbClr val="91B9E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a-ES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134" name="Connector recte 133"/>
            <p:cNvCxnSpPr/>
            <p:nvPr/>
          </p:nvCxnSpPr>
          <p:spPr bwMode="auto">
            <a:xfrm>
              <a:off x="1971117" y="2685707"/>
              <a:ext cx="1695415" cy="80820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Connector recte 134"/>
            <p:cNvCxnSpPr/>
            <p:nvPr/>
          </p:nvCxnSpPr>
          <p:spPr bwMode="auto">
            <a:xfrm>
              <a:off x="4620361" y="3981851"/>
              <a:ext cx="244749" cy="45000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6" name="Connector recte 135"/>
            <p:cNvCxnSpPr/>
            <p:nvPr/>
          </p:nvCxnSpPr>
          <p:spPr bwMode="auto">
            <a:xfrm flipH="1">
              <a:off x="5670835" y="2433579"/>
              <a:ext cx="125325" cy="17884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Agrupa 3" title="Barra d'interacció amb la presentació"/>
          <p:cNvGrpSpPr/>
          <p:nvPr/>
        </p:nvGrpSpPr>
        <p:grpSpPr>
          <a:xfrm>
            <a:off x="2123980" y="5661248"/>
            <a:ext cx="5544364" cy="261610"/>
            <a:chOff x="2123980" y="5661248"/>
            <a:chExt cx="5544364" cy="261610"/>
          </a:xfrm>
        </p:grpSpPr>
        <p:sp>
          <p:nvSpPr>
            <p:cNvPr id="139" name="QuadreDeText 138">
              <a:hlinkClick r:id="rId2" action="ppaction://hlinksldjump" highlightClick="1"/>
            </p:cNvPr>
            <p:cNvSpPr txBox="1"/>
            <p:nvPr/>
          </p:nvSpPr>
          <p:spPr>
            <a:xfrm>
              <a:off x="2484020" y="5661248"/>
              <a:ext cx="51843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Clica per tornar a la pàgina de resultats de la resta de Regions Sanitàries</a:t>
              </a:r>
              <a:endParaRPr lang="ca-E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Botó d'acció: endavant o següent 139">
              <a:hlinkClick r:id="rId2" action="ppaction://hlinksldjump" highlightClick="1"/>
            </p:cNvPr>
            <p:cNvSpPr/>
            <p:nvPr/>
          </p:nvSpPr>
          <p:spPr bwMode="auto">
            <a:xfrm>
              <a:off x="2123980" y="5684041"/>
              <a:ext cx="360040" cy="216024"/>
            </a:xfrm>
            <a:prstGeom prst="actionButtonForwardNex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rgbClr val="B2A1C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a-ES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164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ol 5"/>
          <p:cNvSpPr>
            <a:spLocks noGrp="1"/>
          </p:cNvSpPr>
          <p:nvPr>
            <p:ph type="ctrTitle"/>
          </p:nvPr>
        </p:nvSpPr>
        <p:spPr>
          <a:xfrm>
            <a:off x="179512" y="208841"/>
            <a:ext cx="8784976" cy="1037977"/>
          </a:xfrm>
        </p:spPr>
        <p:txBody>
          <a:bodyPr>
            <a:normAutofit/>
          </a:bodyPr>
          <a:lstStyle/>
          <a:p>
            <a:pPr algn="l"/>
            <a:r>
              <a:rPr lang="ca-ES" sz="3600" dirty="0" smtClean="0">
                <a:solidFill>
                  <a:srgbClr val="8EBCF9"/>
                </a:solidFill>
                <a:latin typeface="Arial"/>
                <a:ea typeface="+mn-ea"/>
                <a:cs typeface="Arial"/>
              </a:rPr>
              <a:t>S/</a:t>
            </a:r>
            <a:r>
              <a:rPr lang="ca-ES" sz="3600" dirty="0" smtClean="0">
                <a:latin typeface="Arial"/>
                <a:ea typeface="+mn-ea"/>
                <a:cs typeface="Arial"/>
              </a:rPr>
              <a:t>Indicador Positiu – Alt Pirineu i Aran</a:t>
            </a:r>
            <a:endParaRPr lang="ca-ES" sz="3600" dirty="0">
              <a:latin typeface="Arial"/>
              <a:ea typeface="+mn-ea"/>
              <a:cs typeface="Arial"/>
            </a:endParaRPr>
          </a:p>
        </p:txBody>
      </p:sp>
      <p:grpSp>
        <p:nvGrpSpPr>
          <p:cNvPr id="2" name="Agrupa 1" title="Barra d'interacció amb la presentació"/>
          <p:cNvGrpSpPr/>
          <p:nvPr/>
        </p:nvGrpSpPr>
        <p:grpSpPr>
          <a:xfrm>
            <a:off x="2123980" y="5661248"/>
            <a:ext cx="5544364" cy="261610"/>
            <a:chOff x="2123980" y="5661248"/>
            <a:chExt cx="5544364" cy="261610"/>
          </a:xfrm>
        </p:grpSpPr>
        <p:sp>
          <p:nvSpPr>
            <p:cNvPr id="35" name="QuadreDeText 34">
              <a:hlinkClick r:id="rId2" action="ppaction://hlinksldjump" highlightClick="1"/>
            </p:cNvPr>
            <p:cNvSpPr txBox="1"/>
            <p:nvPr/>
          </p:nvSpPr>
          <p:spPr>
            <a:xfrm>
              <a:off x="2484020" y="5661248"/>
              <a:ext cx="51843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Clica per tornar a la pàgina de resultats de la resta de Regions Sanitàries</a:t>
              </a:r>
              <a:endParaRPr lang="ca-E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Botó d'acció: endavant o següent 35">
              <a:hlinkClick r:id="rId2" action="ppaction://hlinksldjump" highlightClick="1"/>
            </p:cNvPr>
            <p:cNvSpPr/>
            <p:nvPr/>
          </p:nvSpPr>
          <p:spPr bwMode="auto">
            <a:xfrm>
              <a:off x="2123980" y="5684041"/>
              <a:ext cx="360040" cy="216024"/>
            </a:xfrm>
            <a:prstGeom prst="actionButtonForwardNex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rgbClr val="B2A1C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a-E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  <p:graphicFrame>
        <p:nvGraphicFramePr>
          <p:cNvPr id="3" name="Taula 2" title="Indicadors positius de la Regió d'Alt Pirineu i Aran 20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932108"/>
              </p:ext>
            </p:extLst>
          </p:nvPr>
        </p:nvGraphicFramePr>
        <p:xfrm>
          <a:off x="395536" y="1196752"/>
          <a:ext cx="8229600" cy="4305695"/>
        </p:xfrm>
        <a:graphic>
          <a:graphicData uri="http://schemas.openxmlformats.org/drawingml/2006/table">
            <a:tbl>
              <a:tblPr firstRow="1"/>
              <a:tblGrid>
                <a:gridCol w="2364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3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3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3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30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30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Pregunta resumida</a:t>
                      </a:r>
                      <a:endParaRPr lang="ca-ES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Catalunya 2019</a:t>
                      </a:r>
                      <a:endParaRPr lang="ca-ES" sz="8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707 - </a:t>
                      </a:r>
                      <a:r>
                        <a:rPr lang="ca-ES" sz="800" b="1" i="0" u="none" strike="noStrike" noProof="0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Espitau</a:t>
                      </a:r>
                      <a:r>
                        <a:rPr lang="ca-ES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Val d'Aran                     (N=80)</a:t>
                      </a:r>
                      <a:endParaRPr lang="ca-ES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732 - Fundació Sant Hospital                </a:t>
                      </a:r>
                    </a:p>
                    <a:p>
                      <a:pPr algn="ctr" fontAlgn="ctr"/>
                      <a:r>
                        <a:rPr lang="ca-ES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(N=80)</a:t>
                      </a:r>
                      <a:endParaRPr lang="ca-ES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748 - Hospital Comarcal del Pallars                (N=80)</a:t>
                      </a:r>
                      <a:endParaRPr lang="ca-ES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7493 - Hospital de la Cerdanya             </a:t>
                      </a:r>
                    </a:p>
                    <a:p>
                      <a:pPr algn="ctr" fontAlgn="ctr"/>
                      <a:r>
                        <a:rPr lang="ca-ES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(N=80)</a:t>
                      </a:r>
                      <a:endParaRPr lang="ca-ES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P4 Comoditat de la sala d'espera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P5 Informació temps d'espera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P6 Esperant, algú vigilava com es trobava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P7 Temps d'espera fins a veure el metge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P8 Temps de dedicació del metge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P9 Disposició per escoltar-lo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P10 Poder donar la seva opinió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P11 Ajuda a controlar el dolor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P12 Condicions lloc on va ser atès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P13 Comoditat de la </a:t>
                      </a:r>
                      <a:r>
                        <a:rPr lang="ca-ES" sz="800" b="0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camilla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P14 Acompanyants varen poder estar amb vostè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P15 Respecte a la intimitat 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P16 Tracte personal infermeres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P17 Tracte personal metges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P18 Tracte personal dels zeladors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P19 Informació entenedora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P20 Informació que necessitava de la malaltia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P21 No li explicaven les coses davant de tothom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P22 Informació sobre les proves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P23 Permís per informar família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P24 Informació coherent (coincident)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P25 Sensació d'estar en bones mans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P26 Organització del servei d'urgències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P27 Explicació del perquè de l'ingrés 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P29 Va entendre explicacions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P30 Temps total a urgències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P31 Van resoldre el motiu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 101 Valoració global</a:t>
                      </a:r>
                      <a:endParaRPr lang="ca-ES" sz="8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1091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 102 Fidelitat</a:t>
                      </a:r>
                      <a:endParaRPr lang="ca-ES" sz="8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31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ol 5"/>
          <p:cNvSpPr>
            <a:spLocks noGrp="1"/>
          </p:cNvSpPr>
          <p:nvPr>
            <p:ph type="ctrTitle"/>
          </p:nvPr>
        </p:nvSpPr>
        <p:spPr>
          <a:xfrm>
            <a:off x="179512" y="208841"/>
            <a:ext cx="8784976" cy="1037977"/>
          </a:xfrm>
        </p:spPr>
        <p:txBody>
          <a:bodyPr>
            <a:normAutofit/>
          </a:bodyPr>
          <a:lstStyle/>
          <a:p>
            <a:pPr algn="l"/>
            <a:r>
              <a:rPr lang="ca-ES" sz="3600" dirty="0" smtClean="0">
                <a:solidFill>
                  <a:srgbClr val="8EBCF9"/>
                </a:solidFill>
                <a:latin typeface="Arial"/>
                <a:ea typeface="+mn-ea"/>
                <a:cs typeface="Arial"/>
              </a:rPr>
              <a:t>S/</a:t>
            </a:r>
            <a:r>
              <a:rPr lang="ca-ES" sz="3600" dirty="0" smtClean="0">
                <a:latin typeface="Arial"/>
                <a:ea typeface="+mn-ea"/>
                <a:cs typeface="Arial"/>
              </a:rPr>
              <a:t>Indicador Positiu </a:t>
            </a:r>
            <a:r>
              <a:rPr lang="ca-ES" sz="3600" smtClean="0">
                <a:latin typeface="Arial"/>
                <a:ea typeface="+mn-ea"/>
                <a:cs typeface="Arial"/>
              </a:rPr>
              <a:t>– Lleida</a:t>
            </a:r>
            <a:endParaRPr lang="ca-ES" sz="3600" dirty="0">
              <a:latin typeface="Arial"/>
              <a:ea typeface="+mn-ea"/>
              <a:cs typeface="Arial"/>
            </a:endParaRPr>
          </a:p>
        </p:txBody>
      </p:sp>
      <p:sp>
        <p:nvSpPr>
          <p:cNvPr id="4" name="Rectangle 4" title="Apunts referents a l'Hospital de Santa Maria de la Regió Sanitària de Lleida"/>
          <p:cNvSpPr>
            <a:spLocks noChangeArrowheads="1"/>
          </p:cNvSpPr>
          <p:nvPr/>
        </p:nvSpPr>
        <p:spPr bwMode="auto">
          <a:xfrm>
            <a:off x="611560" y="5373216"/>
            <a:ext cx="7850186" cy="481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lnSpc>
                <a:spcPct val="110000"/>
              </a:lnSpc>
              <a:spcAft>
                <a:spcPts val="0"/>
              </a:spcAft>
              <a:tabLst>
                <a:tab pos="1095375" algn="l"/>
              </a:tabLst>
              <a:defRPr/>
            </a:pPr>
            <a:endParaRPr lang="ca-ES" sz="700" b="0" dirty="0" smtClean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ctr">
              <a:lnSpc>
                <a:spcPct val="110000"/>
              </a:lnSpc>
              <a:spcAft>
                <a:spcPts val="0"/>
              </a:spcAft>
              <a:tabLst>
                <a:tab pos="1095375" algn="l"/>
              </a:tabLst>
              <a:defRPr/>
            </a:pPr>
            <a:r>
              <a:rPr lang="ca-ES" sz="900" b="0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*El centre no disposa de la mostra mínima de 80 casos per UP. Així doncs, es desaconsella la comparació amb els resultats de Catalunya 2019</a:t>
            </a:r>
            <a:endParaRPr lang="ca-ES" sz="900" b="0" dirty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ctr">
              <a:lnSpc>
                <a:spcPct val="110000"/>
              </a:lnSpc>
              <a:spcAft>
                <a:spcPts val="0"/>
              </a:spcAft>
              <a:tabLst>
                <a:tab pos="1095375" algn="l"/>
              </a:tabLst>
              <a:defRPr/>
            </a:pPr>
            <a:endParaRPr lang="ca-ES" sz="700" b="0" dirty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  <p:grpSp>
        <p:nvGrpSpPr>
          <p:cNvPr id="3" name="Agrupa 2" title="Barra d'interacció amb la presentació"/>
          <p:cNvGrpSpPr/>
          <p:nvPr/>
        </p:nvGrpSpPr>
        <p:grpSpPr>
          <a:xfrm>
            <a:off x="2123980" y="5769260"/>
            <a:ext cx="5544364" cy="261610"/>
            <a:chOff x="2123980" y="5769260"/>
            <a:chExt cx="5544364" cy="261610"/>
          </a:xfrm>
        </p:grpSpPr>
        <p:sp>
          <p:nvSpPr>
            <p:cNvPr id="7" name="QuadreDeText 6">
              <a:hlinkClick r:id="rId2" action="ppaction://hlinksldjump" highlightClick="1"/>
            </p:cNvPr>
            <p:cNvSpPr txBox="1"/>
            <p:nvPr/>
          </p:nvSpPr>
          <p:spPr>
            <a:xfrm>
              <a:off x="2484020" y="5769260"/>
              <a:ext cx="51843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Clica per tornar a la pàgina de resultats de la resta de Regions Sanitàries</a:t>
              </a:r>
              <a:endParaRPr lang="ca-E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Botó d'acció: endavant o següent 7">
              <a:hlinkClick r:id="rId2" action="ppaction://hlinksldjump" highlightClick="1"/>
            </p:cNvPr>
            <p:cNvSpPr/>
            <p:nvPr/>
          </p:nvSpPr>
          <p:spPr bwMode="auto">
            <a:xfrm>
              <a:off x="2123980" y="5792053"/>
              <a:ext cx="360040" cy="216024"/>
            </a:xfrm>
            <a:prstGeom prst="actionButtonForwardNex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rgbClr val="B2A1C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a-ES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  <p:graphicFrame>
        <p:nvGraphicFramePr>
          <p:cNvPr id="11" name="Taula 10" title="Indicadors positius de la Regió de Lleida 20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806920"/>
              </p:ext>
            </p:extLst>
          </p:nvPr>
        </p:nvGraphicFramePr>
        <p:xfrm>
          <a:off x="395536" y="1196766"/>
          <a:ext cx="4968550" cy="4176449"/>
        </p:xfrm>
        <a:graphic>
          <a:graphicData uri="http://schemas.openxmlformats.org/drawingml/2006/table">
            <a:tbl>
              <a:tblPr firstRow="1"/>
              <a:tblGrid>
                <a:gridCol w="2493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1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6238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Pregunta resumida</a:t>
                      </a:r>
                      <a:endParaRPr lang="ca-ES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Catalunya 2019</a:t>
                      </a:r>
                      <a:endParaRPr lang="ca-ES" sz="8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1 - Hospital Universitari Arnau de Vilanova                   (N=80)</a:t>
                      </a:r>
                      <a:endParaRPr lang="ca-ES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559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P4 Comoditat de la sala d'espera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559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P5 Informació temps d'espera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559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P6 Esperant, algú vigilava com es trobava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559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P7 Temps d'espera fins a veure el metge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559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P8 Temps de dedicació del metge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6559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P9 Disposició per escoltar-lo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6559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P10 Poder donar la seva opinió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6559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P11 Ajuda a controlar el dolor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6559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P12 Condicions lloc on va ser atès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6559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P13 Comoditat de la </a:t>
                      </a:r>
                      <a:r>
                        <a:rPr lang="ca-ES" sz="800" b="0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camilla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6559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P14 Acompanyants varen poder estar amb vostè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6559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P15 Respecte a la intimitat 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6559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P16 Tracte personal infermeres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6559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P17 Tracte personal metges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6559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P18 Tracte personal dels zeladors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6559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P19 Informació entenedora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6559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P20 Informació que necessitava de la malaltia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6559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P21 No li explicaven les coses davant de tothom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6559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P22 Informació sobre les proves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6559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P23 Permís per informar família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6559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P24 Informació coherent (coincident)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6559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P25 Sensació d'estar en bones mans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6559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P26 Organització del servei d'urgències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6559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P27 Explicació del perquè de l'ingrés 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6559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P29 Va entendre explicacions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6559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P30 Temps total a urgències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6559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P31 Van resoldre el motiu</a:t>
                      </a:r>
                      <a:endParaRPr lang="ca-E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6559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 101 Valoració global</a:t>
                      </a:r>
                      <a:endParaRPr lang="ca-ES" sz="8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26559">
                <a:tc>
                  <a:txBody>
                    <a:bodyPr/>
                    <a:lstStyle/>
                    <a:p>
                      <a:pPr algn="l" fontAlgn="b"/>
                      <a:r>
                        <a:rPr lang="ca-ES" sz="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 102 Fidelitat</a:t>
                      </a:r>
                      <a:endParaRPr lang="ca-ES" sz="8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graphicFrame>
        <p:nvGraphicFramePr>
          <p:cNvPr id="10" name="Taula 9" title="Indicadors positius de la Regió de Lleida 20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88328"/>
              </p:ext>
            </p:extLst>
          </p:nvPr>
        </p:nvGraphicFramePr>
        <p:xfrm>
          <a:off x="6300192" y="1196747"/>
          <a:ext cx="1368152" cy="4176469"/>
        </p:xfrm>
        <a:graphic>
          <a:graphicData uri="http://schemas.openxmlformats.org/drawingml/2006/table">
            <a:tbl>
              <a:tblPr firstRow="1"/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97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771 - Hospital Santa Maria                 </a:t>
                      </a:r>
                      <a:endParaRPr lang="pt-BR" sz="8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pt-BR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pt-BR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N=66) 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9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9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9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9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9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69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69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69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69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69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69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69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69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69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69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69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69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69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69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69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69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69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69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69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69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69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69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69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269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36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ol 5"/>
          <p:cNvSpPr>
            <a:spLocks noGrp="1"/>
          </p:cNvSpPr>
          <p:nvPr>
            <p:ph type="ctrTitle"/>
          </p:nvPr>
        </p:nvSpPr>
        <p:spPr>
          <a:xfrm>
            <a:off x="179512" y="208841"/>
            <a:ext cx="8784976" cy="1037977"/>
          </a:xfrm>
        </p:spPr>
        <p:txBody>
          <a:bodyPr>
            <a:normAutofit/>
          </a:bodyPr>
          <a:lstStyle/>
          <a:p>
            <a:pPr algn="l"/>
            <a:r>
              <a:rPr lang="ca-ES" sz="3600" dirty="0" smtClean="0">
                <a:solidFill>
                  <a:srgbClr val="8EBCF9"/>
                </a:solidFill>
                <a:latin typeface="Arial"/>
                <a:ea typeface="+mn-ea"/>
                <a:cs typeface="Arial"/>
              </a:rPr>
              <a:t>S/</a:t>
            </a:r>
            <a:r>
              <a:rPr lang="ca-ES" sz="3600" dirty="0" smtClean="0">
                <a:latin typeface="Arial"/>
                <a:ea typeface="+mn-ea"/>
                <a:cs typeface="Arial"/>
              </a:rPr>
              <a:t>Indicador Positiu – Camp </a:t>
            </a:r>
            <a:r>
              <a:rPr lang="ca-ES" sz="3600" smtClean="0">
                <a:latin typeface="Arial"/>
                <a:ea typeface="+mn-ea"/>
                <a:cs typeface="Arial"/>
              </a:rPr>
              <a:t>de Tarragona</a:t>
            </a:r>
            <a:endParaRPr lang="ca-ES" sz="3600" dirty="0">
              <a:latin typeface="Arial"/>
              <a:ea typeface="+mn-ea"/>
              <a:cs typeface="Arial"/>
            </a:endParaRPr>
          </a:p>
        </p:txBody>
      </p:sp>
      <p:grpSp>
        <p:nvGrpSpPr>
          <p:cNvPr id="2" name="Agrupa 1" title="Barra d'interacció amb la presentació"/>
          <p:cNvGrpSpPr/>
          <p:nvPr/>
        </p:nvGrpSpPr>
        <p:grpSpPr>
          <a:xfrm>
            <a:off x="2123980" y="5661248"/>
            <a:ext cx="5544364" cy="261610"/>
            <a:chOff x="2123980" y="5661248"/>
            <a:chExt cx="5544364" cy="261610"/>
          </a:xfrm>
        </p:grpSpPr>
        <p:sp>
          <p:nvSpPr>
            <p:cNvPr id="8" name="QuadreDeText 7">
              <a:hlinkClick r:id="rId2" action="ppaction://hlinksldjump" highlightClick="1"/>
            </p:cNvPr>
            <p:cNvSpPr txBox="1"/>
            <p:nvPr/>
          </p:nvSpPr>
          <p:spPr>
            <a:xfrm>
              <a:off x="2484020" y="5661248"/>
              <a:ext cx="51843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Clica per tornar a la pàgina de resultats de la resta de Regions Sanitàries</a:t>
              </a:r>
              <a:endParaRPr lang="ca-E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Botó d'acció: endavant o següent 8">
              <a:hlinkClick r:id="rId2" action="ppaction://hlinksldjump" highlightClick="1"/>
            </p:cNvPr>
            <p:cNvSpPr/>
            <p:nvPr/>
          </p:nvSpPr>
          <p:spPr bwMode="auto">
            <a:xfrm>
              <a:off x="2123980" y="5684041"/>
              <a:ext cx="360040" cy="216024"/>
            </a:xfrm>
            <a:prstGeom prst="actionButtonForwardNex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rgbClr val="B2A1C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a-ES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  <p:graphicFrame>
        <p:nvGraphicFramePr>
          <p:cNvPr id="10" name="Taula 9" title="Indicadors positius de la Regió del Camp de Tarragona 20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408586"/>
              </p:ext>
            </p:extLst>
          </p:nvPr>
        </p:nvGraphicFramePr>
        <p:xfrm>
          <a:off x="421853" y="1196752"/>
          <a:ext cx="8229599" cy="4221121"/>
        </p:xfrm>
        <a:graphic>
          <a:graphicData uri="http://schemas.openxmlformats.org/drawingml/2006/table">
            <a:tbl>
              <a:tblPr firstRow="1"/>
              <a:tblGrid>
                <a:gridCol w="2069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67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4046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Pregunta resumida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Catalunya 2019</a:t>
                      </a:r>
                      <a:endParaRPr lang="ca-ES" sz="7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39 - Hospital Universitari Joan XXIII (N=80)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763 - Hospital Universitari Sant Joan de Reus                            (N=81)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767 - Hospital de Sant Pau i Santa Tecla (N=80)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826 - Pius Hospital de Valls                        (N=80)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7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4373 - Hospital del Vendrell                   (N=80)</a:t>
                      </a:r>
                      <a:endParaRPr lang="ca-ES" sz="7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17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P4 Comoditat de la sala d'espera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17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P5 Informació temps d'espera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17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P6 Esperant, algú vigilava com es trobava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17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P7 Temps d'espera fins a veure el metge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17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P8 Temps de dedicació del metge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17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P9 Disposició per escoltar-lo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17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P10 Poder donar la seva opinió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817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P11 Ajuda a controlar el dolor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817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P12 Condicions lloc on va ser atès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817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P13 Comoditat de la </a:t>
                      </a:r>
                      <a:r>
                        <a:rPr lang="ca-ES" sz="700" b="0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camilla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817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P14 Acompanyants varen poder estar amb vostè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817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P15 Respecte a la intimitat 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817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P16 Tracte personal infermeres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817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P17 Tracte personal metges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817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P18 Tracte personal dels zeladors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817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P19 Informació entenedora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817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P20 Informació que necessitava de la malaltia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817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P21 No li explicaven les coses davant de tothom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817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P22 Informació sobre les proves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817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P23 Permís per informar família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817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P24 Informació coherent (coincident)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817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P25 Sensació d'estar en bones mans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817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P26 Organització del servei d'urgències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817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P27 Explicació del perquè de l'ingrés 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817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P29 Va entendre explicacions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817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P30 Temps total a urgències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817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P31 Van resoldre el motiu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817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 101 Valoració global</a:t>
                      </a:r>
                      <a:endParaRPr lang="ca-ES" sz="7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28175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 102 Fidelitat</a:t>
                      </a:r>
                      <a:endParaRPr lang="ca-ES" sz="7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73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ol 5"/>
          <p:cNvSpPr>
            <a:spLocks noGrp="1"/>
          </p:cNvSpPr>
          <p:nvPr>
            <p:ph type="ctrTitle"/>
          </p:nvPr>
        </p:nvSpPr>
        <p:spPr>
          <a:xfrm>
            <a:off x="179512" y="208841"/>
            <a:ext cx="8784976" cy="1037977"/>
          </a:xfrm>
        </p:spPr>
        <p:txBody>
          <a:bodyPr>
            <a:normAutofit/>
          </a:bodyPr>
          <a:lstStyle/>
          <a:p>
            <a:pPr algn="l"/>
            <a:r>
              <a:rPr lang="ca-ES" sz="3600" dirty="0" smtClean="0">
                <a:solidFill>
                  <a:srgbClr val="8EBCF9"/>
                </a:solidFill>
                <a:latin typeface="Arial"/>
                <a:ea typeface="+mn-ea"/>
                <a:cs typeface="Arial"/>
              </a:rPr>
              <a:t>S/</a:t>
            </a:r>
            <a:r>
              <a:rPr lang="ca-ES" sz="3600" dirty="0" smtClean="0">
                <a:latin typeface="Arial"/>
                <a:ea typeface="+mn-ea"/>
                <a:cs typeface="Arial"/>
              </a:rPr>
              <a:t>Indicador Positiu – Terres de l’Ebre</a:t>
            </a:r>
            <a:endParaRPr lang="ca-ES" sz="3600" dirty="0">
              <a:latin typeface="Arial"/>
              <a:ea typeface="+mn-ea"/>
              <a:cs typeface="Arial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032348" y="5308410"/>
            <a:ext cx="7850186" cy="481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lnSpc>
                <a:spcPct val="110000"/>
              </a:lnSpc>
              <a:spcAft>
                <a:spcPts val="0"/>
              </a:spcAft>
              <a:tabLst>
                <a:tab pos="1095375" algn="l"/>
              </a:tabLst>
              <a:defRPr/>
            </a:pPr>
            <a:endParaRPr lang="ca-ES" sz="700" b="0" dirty="0" smtClean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ctr">
              <a:lnSpc>
                <a:spcPct val="110000"/>
              </a:lnSpc>
              <a:spcAft>
                <a:spcPts val="0"/>
              </a:spcAft>
              <a:tabLst>
                <a:tab pos="1095375" algn="l"/>
              </a:tabLst>
              <a:defRPr/>
            </a:pPr>
            <a:r>
              <a:rPr lang="ca-ES" sz="900" b="0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*El centre no disposa de la mostra mínima de 80 casos per UP. Així doncs, es desaconsella la comparació amb els resultats de Catalunya 2019</a:t>
            </a:r>
            <a:endParaRPr lang="ca-ES" sz="900" b="0" dirty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algn="ctr">
              <a:lnSpc>
                <a:spcPct val="110000"/>
              </a:lnSpc>
              <a:spcAft>
                <a:spcPts val="0"/>
              </a:spcAft>
              <a:tabLst>
                <a:tab pos="1095375" algn="l"/>
              </a:tabLst>
              <a:defRPr/>
            </a:pPr>
            <a:endParaRPr lang="ca-ES" sz="700" b="0" dirty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  <p:grpSp>
        <p:nvGrpSpPr>
          <p:cNvPr id="3" name="Agrupa 2" title="Barra d'interacció amb la presentació"/>
          <p:cNvGrpSpPr/>
          <p:nvPr/>
        </p:nvGrpSpPr>
        <p:grpSpPr>
          <a:xfrm>
            <a:off x="2123980" y="5689029"/>
            <a:ext cx="5544364" cy="261610"/>
            <a:chOff x="2123980" y="5661248"/>
            <a:chExt cx="5544364" cy="261610"/>
          </a:xfrm>
        </p:grpSpPr>
        <p:sp>
          <p:nvSpPr>
            <p:cNvPr id="9" name="QuadreDeText 8">
              <a:hlinkClick r:id="rId2" action="ppaction://hlinksldjump" highlightClick="1"/>
            </p:cNvPr>
            <p:cNvSpPr txBox="1"/>
            <p:nvPr/>
          </p:nvSpPr>
          <p:spPr>
            <a:xfrm>
              <a:off x="2484020" y="5661248"/>
              <a:ext cx="51843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Clica per tornar a la pàgina de resultats de la resta de Regions Sanitàries</a:t>
              </a:r>
              <a:endParaRPr lang="ca-E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Botó d'acció: endavant o següent 9">
              <a:hlinkClick r:id="rId2" action="ppaction://hlinksldjump" highlightClick="1"/>
            </p:cNvPr>
            <p:cNvSpPr/>
            <p:nvPr/>
          </p:nvSpPr>
          <p:spPr bwMode="auto">
            <a:xfrm>
              <a:off x="2123980" y="5684041"/>
              <a:ext cx="360040" cy="216024"/>
            </a:xfrm>
            <a:prstGeom prst="actionButtonForwardNex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rgbClr val="B2A1C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a-ES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  <p:graphicFrame>
        <p:nvGraphicFramePr>
          <p:cNvPr id="12" name="Taula 11" title="Indicadors positius de la Regió de Terres de l'Ebre 20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713501"/>
              </p:ext>
            </p:extLst>
          </p:nvPr>
        </p:nvGraphicFramePr>
        <p:xfrm>
          <a:off x="395536" y="1059932"/>
          <a:ext cx="8280921" cy="4248478"/>
        </p:xfrm>
        <a:graphic>
          <a:graphicData uri="http://schemas.openxmlformats.org/drawingml/2006/table">
            <a:tbl>
              <a:tblPr firstRow="1"/>
              <a:tblGrid>
                <a:gridCol w="2101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0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03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03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03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46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Pregunta resumida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Catalunya 2019</a:t>
                      </a:r>
                      <a:endParaRPr lang="ca-ES" sz="8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86 - Hospital Verge de la Cinta de Tortosa                (N=80)</a:t>
                      </a:r>
                      <a:endParaRPr lang="ca-ES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737 - Hospital Comarcal de Mora d'Ebre                          (N=80)</a:t>
                      </a:r>
                      <a:endParaRPr lang="ca-ES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975 - Hospital Comarcal d'Amposta (N=80)</a:t>
                      </a:r>
                      <a:endParaRPr lang="ca-ES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8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UP 836 - Clínica Terres de l'Ebre                 (N=66)*</a:t>
                      </a:r>
                      <a:endParaRPr lang="ca-ES" sz="8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104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P4 Comoditat de la sala d'espera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104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P5 Informació temps d'espera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104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P6 Esperant, algú vigilava com es trobava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104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P7 Temps d'espera fins a veure el metge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104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P8 Temps de dedicació del metge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9104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P9 Disposició per escoltar-lo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9104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P10 Poder donar la seva opinió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9104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P11 Ajuda a controlar el dolor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9104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P12 Condicions lloc on va ser atès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9104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P13 Comoditat de la </a:t>
                      </a:r>
                      <a:r>
                        <a:rPr lang="ca-ES" sz="700" b="0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camilla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9104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P14 Acompanyants varen poder estar amb vostè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9104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P15 Respecte a la intimitat 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9104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P16 Tracte personal infermeres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9104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P17 Tracte personal metges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9104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P18 Tracte personal dels zeladors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9104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P19 Informació entenedora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9104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P20 Informació que necessitava de la malaltia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9104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P21 No li explicaven les coses davant de tothom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9104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P22 Informació sobre les proves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9104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P23 Permís per informar família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9104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P24 Informació coherent (coincident)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9104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P25 Sensació d'estar en bones mans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9104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P26 Organització del servei d'urgències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9104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P27 Explicació del perquè de l'ingrés 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9104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P29 Va entendre explicacions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9104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P30 Temps total a urgències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9104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P31 Van resoldre el motiu</a:t>
                      </a:r>
                      <a:endParaRPr lang="ca-ES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9104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 101 Valoració global</a:t>
                      </a:r>
                      <a:endParaRPr lang="ca-ES" sz="7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29104">
                <a:tc>
                  <a:txBody>
                    <a:bodyPr/>
                    <a:lstStyle/>
                    <a:p>
                      <a:pPr algn="l" fontAlgn="b"/>
                      <a:r>
                        <a:rPr lang="ca-ES" sz="7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 102 Fidelitat</a:t>
                      </a:r>
                      <a:endParaRPr lang="ca-ES" sz="7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67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algn="ctr">
          <a:solidFill>
            <a:srgbClr val="17375D"/>
          </a:solidFill>
          <a:round/>
          <a:headEnd/>
          <a:tailEnd/>
        </a:ln>
      </a:spPr>
      <a:bodyPr anchor="ctr"/>
      <a:lstStyle>
        <a:defPPr>
          <a:defRPr b="0"/>
        </a:defPPr>
      </a:lstStyle>
    </a:sp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214A880FAA1D4F8817A9FCBA9DC0A0" ma:contentTypeVersion="0" ma:contentTypeDescription="Crea un document nou" ma:contentTypeScope="" ma:versionID="c106b9ffcc5b14e39e3607cd62a682a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4d6a3aec3288a67bedf26740483f39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E3A3DEE-4803-4C36-AB01-72C119CE63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8AC2A6-3888-4863-A88A-74336A8513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F7E2129-3636-4D45-9AD3-DEAB62FEDF34}">
  <ds:schemaRefs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7418</Words>
  <Application>Microsoft Office PowerPoint</Application>
  <PresentationFormat>Presentació en pantalla (4:3)</PresentationFormat>
  <Paragraphs>2584</Paragraphs>
  <Slides>19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6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19</vt:i4>
      </vt:variant>
    </vt:vector>
  </HeadingPairs>
  <TitlesOfParts>
    <vt:vector size="26" baseType="lpstr">
      <vt:lpstr>Arial</vt:lpstr>
      <vt:lpstr>Arial </vt:lpstr>
      <vt:lpstr>Arial Narrow</vt:lpstr>
      <vt:lpstr>Calibri</vt:lpstr>
      <vt:lpstr>Times New Roman</vt:lpstr>
      <vt:lpstr>Wingdings</vt:lpstr>
      <vt:lpstr>Tema de l'Office</vt:lpstr>
      <vt:lpstr>S/Pla d’Enquestes de Percepció, Experiència i Satisfacció d’usuaris del servei d’Atenció Hospitalària Urgent  Resultats per Centres</vt:lpstr>
      <vt:lpstr>S/Fitxa Tècnica – Atenció Hospitalària Urgent</vt:lpstr>
      <vt:lpstr>S/Indicador positiu de les Regions</vt:lpstr>
      <vt:lpstr>S/Indicador positiu de les Regions</vt:lpstr>
      <vt:lpstr>S/Indicador positiu de les Regions</vt:lpstr>
      <vt:lpstr>S/Indicador Positiu – Alt Pirineu i Aran</vt:lpstr>
      <vt:lpstr>S/Indicador Positiu – Lleida</vt:lpstr>
      <vt:lpstr>S/Indicador Positiu – Camp de Tarragona</vt:lpstr>
      <vt:lpstr>S/Indicador Positiu – Terres de l’Ebre</vt:lpstr>
      <vt:lpstr>S/Indicador Positiu – Girona</vt:lpstr>
      <vt:lpstr>S/Indicador Positiu – Girona</vt:lpstr>
      <vt:lpstr>S/Indicador Positiu – Catalunya Central</vt:lpstr>
      <vt:lpstr>S/Indicador Positiu – Barcelona Ciutat</vt:lpstr>
      <vt:lpstr>S/Indicador Positiu – Barcelona Ciutat</vt:lpstr>
      <vt:lpstr>S/Indicador Positiu – Barcelona Àmbit Metropolità Nord</vt:lpstr>
      <vt:lpstr>S/Indicador Positiu – Barcelona Àmbit Metropolità Nord</vt:lpstr>
      <vt:lpstr>S/Indicador Positiu – Barcelona Àmbit Metropolità Sud</vt:lpstr>
      <vt:lpstr>S/Indicador Positiu – Barcelona Àmbit Metropolità Sud</vt:lpstr>
      <vt:lpstr>Contraportada</vt:lpstr>
    </vt:vector>
  </TitlesOfParts>
  <Manager>Unitat d'Experiència</Manager>
  <Company>Servei Català de la Salut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</dc:title>
  <dc:subject>PLA D'ENQUESTES DE PERCEPCIÓ, EXPERIÈNCIA I SATISFACCIÓ D'USUARIS DEL CATSALUT</dc:subject>
  <dc:creator>CatSalut</dc:creator>
  <cp:keywords>Satisfacció, Usuari</cp:keywords>
  <dc:description>Resultats de l'estudi de percepció, experiència i satisfacció dels usuaris del servei d'atenció hospitalària urgent 2019</dc:description>
  <cp:lastModifiedBy>Rozas, Cecilia</cp:lastModifiedBy>
  <cp:revision>77</cp:revision>
  <cp:lastPrinted>2020-05-22T08:23:54Z</cp:lastPrinted>
  <dcterms:created xsi:type="dcterms:W3CDTF">2020-02-13T06:18:29Z</dcterms:created>
  <dcterms:modified xsi:type="dcterms:W3CDTF">2022-05-17T09:22:31Z</dcterms:modified>
  <cp:category>Estudi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0x010100AF214A880FAA1D4F8817A9FCBA9DC0A0</vt:lpwstr>
  </property>
</Properties>
</file>